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5"/>
  </p:sldMasterIdLst>
  <p:sldIdLst>
    <p:sldId id="256" r:id="rId6"/>
    <p:sldId id="258" r:id="rId7"/>
    <p:sldId id="262" r:id="rId8"/>
    <p:sldId id="257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00"/>
    <a:srgbClr val="00A3D8"/>
    <a:srgbClr val="FF8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243"/>
    <p:restoredTop sz="94674"/>
  </p:normalViewPr>
  <p:slideViewPr>
    <p:cSldViewPr snapToGrid="0" snapToObjects="1">
      <p:cViewPr varScale="1">
        <p:scale>
          <a:sx n="82" d="100"/>
          <a:sy n="82" d="100"/>
        </p:scale>
        <p:origin x="450" y="9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99C4-83FD-8846-B8FF-C8A5E1CCA776}" type="datetimeFigureOut">
              <a:rPr lang="en-US" smtClean="0"/>
              <a:t>10/25/2018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23E2-BA1B-8049-8B7E-58F2712DF3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787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99C4-83FD-8846-B8FF-C8A5E1CCA776}" type="datetimeFigureOut">
              <a:rPr lang="en-US" smtClean="0"/>
              <a:t>10/25/2018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23E2-BA1B-8049-8B7E-58F2712DF3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126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99C4-83FD-8846-B8FF-C8A5E1CCA776}" type="datetimeFigureOut">
              <a:rPr lang="en-US" smtClean="0"/>
              <a:t>10/25/2018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23E2-BA1B-8049-8B7E-58F2712DF3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8770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99C4-83FD-8846-B8FF-C8A5E1CCA776}" type="datetimeFigureOut">
              <a:rPr lang="en-US" smtClean="0"/>
              <a:t>10/25/2018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23E2-BA1B-8049-8B7E-58F2712DF3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645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99C4-83FD-8846-B8FF-C8A5E1CCA776}" type="datetimeFigureOut">
              <a:rPr lang="en-US" smtClean="0"/>
              <a:t>10/25/2018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23E2-BA1B-8049-8B7E-58F2712DF3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517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99C4-83FD-8846-B8FF-C8A5E1CCA776}" type="datetimeFigureOut">
              <a:rPr lang="en-US" smtClean="0"/>
              <a:t>10/25/2018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23E2-BA1B-8049-8B7E-58F2712DF3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444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99C4-83FD-8846-B8FF-C8A5E1CCA776}" type="datetimeFigureOut">
              <a:rPr lang="en-US" smtClean="0"/>
              <a:t>10/25/2018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23E2-BA1B-8049-8B7E-58F2712DF3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577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99C4-83FD-8846-B8FF-C8A5E1CCA776}" type="datetimeFigureOut">
              <a:rPr lang="en-US" smtClean="0"/>
              <a:t>10/25/2018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23E2-BA1B-8049-8B7E-58F2712DF3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453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99C4-83FD-8846-B8FF-C8A5E1CCA776}" type="datetimeFigureOut">
              <a:rPr lang="en-US" smtClean="0"/>
              <a:t>10/25/2018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23E2-BA1B-8049-8B7E-58F2712DF3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047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99C4-83FD-8846-B8FF-C8A5E1CCA776}" type="datetimeFigureOut">
              <a:rPr lang="en-US" smtClean="0"/>
              <a:t>10/25/2018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23E2-BA1B-8049-8B7E-58F2712DF3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532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99C4-83FD-8846-B8FF-C8A5E1CCA776}" type="datetimeFigureOut">
              <a:rPr lang="en-US" smtClean="0"/>
              <a:t>10/25/2018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23E2-BA1B-8049-8B7E-58F2712DF3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42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6399C4-83FD-8846-B8FF-C8A5E1CCA776}" type="datetimeFigureOut">
              <a:rPr lang="en-US" smtClean="0"/>
              <a:t>10/25/2018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D23E2-BA1B-8049-8B7E-58F2712DF3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987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8200"/>
                </a:solidFill>
                <a:latin typeface="Arial" charset="0"/>
                <a:ea typeface="Arial" charset="0"/>
                <a:cs typeface="Arial" charset="0"/>
              </a:rPr>
              <a:t>All Campus Meeting</a:t>
            </a:r>
            <a:br>
              <a:rPr lang="en-US" dirty="0" smtClean="0">
                <a:solidFill>
                  <a:srgbClr val="FF8200"/>
                </a:solidFill>
                <a:latin typeface="Arial" charset="0"/>
                <a:ea typeface="Arial" charset="0"/>
                <a:cs typeface="Arial" charset="0"/>
              </a:rPr>
            </a:br>
            <a:r>
              <a:rPr lang="en-US" sz="4400" dirty="0" smtClean="0">
                <a:solidFill>
                  <a:srgbClr val="FF8200"/>
                </a:solidFill>
                <a:latin typeface="Arial" charset="0"/>
                <a:ea typeface="Arial" charset="0"/>
                <a:cs typeface="Arial" charset="0"/>
              </a:rPr>
              <a:t>Budget Discussion</a:t>
            </a:r>
            <a:endParaRPr lang="en-US" sz="4400" dirty="0">
              <a:solidFill>
                <a:srgbClr val="FF82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874412"/>
            <a:ext cx="9144000" cy="165576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October 26, 2018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95336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8200"/>
                </a:solidFill>
              </a:rPr>
              <a:t>College 6 Retirement Comparison</a:t>
            </a:r>
            <a:endParaRPr lang="en-US" b="1" dirty="0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37029" y="1690688"/>
            <a:ext cx="7717941" cy="402560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632297" y="5974915"/>
            <a:ext cx="29274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7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Unverified and Subject to Change -  </a:t>
            </a:r>
            <a:endParaRPr lang="en-US" sz="1400" dirty="0">
              <a:solidFill>
                <a:srgbClr val="FF7C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425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8200"/>
                </a:solidFill>
              </a:rPr>
              <a:t>Retirement Contribution Savings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6836917"/>
              </p:ext>
            </p:extLst>
          </p:nvPr>
        </p:nvGraphicFramePr>
        <p:xfrm>
          <a:off x="715761" y="1612670"/>
          <a:ext cx="10760477" cy="3627480"/>
        </p:xfrm>
        <a:graphic>
          <a:graphicData uri="http://schemas.openxmlformats.org/drawingml/2006/table">
            <a:tbl>
              <a:tblPr/>
              <a:tblGrid>
                <a:gridCol w="961370">
                  <a:extLst>
                    <a:ext uri="{9D8B030D-6E8A-4147-A177-3AD203B41FA5}">
                      <a16:colId xmlns:a16="http://schemas.microsoft.com/office/drawing/2014/main" val="3877870407"/>
                    </a:ext>
                  </a:extLst>
                </a:gridCol>
                <a:gridCol w="961370">
                  <a:extLst>
                    <a:ext uri="{9D8B030D-6E8A-4147-A177-3AD203B41FA5}">
                      <a16:colId xmlns:a16="http://schemas.microsoft.com/office/drawing/2014/main" val="2565724029"/>
                    </a:ext>
                  </a:extLst>
                </a:gridCol>
                <a:gridCol w="1002571">
                  <a:extLst>
                    <a:ext uri="{9D8B030D-6E8A-4147-A177-3AD203B41FA5}">
                      <a16:colId xmlns:a16="http://schemas.microsoft.com/office/drawing/2014/main" val="3653259088"/>
                    </a:ext>
                  </a:extLst>
                </a:gridCol>
                <a:gridCol w="961370">
                  <a:extLst>
                    <a:ext uri="{9D8B030D-6E8A-4147-A177-3AD203B41FA5}">
                      <a16:colId xmlns:a16="http://schemas.microsoft.com/office/drawing/2014/main" val="580194186"/>
                    </a:ext>
                  </a:extLst>
                </a:gridCol>
                <a:gridCol w="961370">
                  <a:extLst>
                    <a:ext uri="{9D8B030D-6E8A-4147-A177-3AD203B41FA5}">
                      <a16:colId xmlns:a16="http://schemas.microsoft.com/office/drawing/2014/main" val="495919231"/>
                    </a:ext>
                  </a:extLst>
                </a:gridCol>
                <a:gridCol w="961370">
                  <a:extLst>
                    <a:ext uri="{9D8B030D-6E8A-4147-A177-3AD203B41FA5}">
                      <a16:colId xmlns:a16="http://schemas.microsoft.com/office/drawing/2014/main" val="4214647012"/>
                    </a:ext>
                  </a:extLst>
                </a:gridCol>
                <a:gridCol w="195708">
                  <a:extLst>
                    <a:ext uri="{9D8B030D-6E8A-4147-A177-3AD203B41FA5}">
                      <a16:colId xmlns:a16="http://schemas.microsoft.com/office/drawing/2014/main" val="2133025822"/>
                    </a:ext>
                  </a:extLst>
                </a:gridCol>
                <a:gridCol w="1139910">
                  <a:extLst>
                    <a:ext uri="{9D8B030D-6E8A-4147-A177-3AD203B41FA5}">
                      <a16:colId xmlns:a16="http://schemas.microsoft.com/office/drawing/2014/main" val="3987666250"/>
                    </a:ext>
                  </a:extLst>
                </a:gridCol>
                <a:gridCol w="1139910">
                  <a:extLst>
                    <a:ext uri="{9D8B030D-6E8A-4147-A177-3AD203B41FA5}">
                      <a16:colId xmlns:a16="http://schemas.microsoft.com/office/drawing/2014/main" val="1411861902"/>
                    </a:ext>
                  </a:extLst>
                </a:gridCol>
                <a:gridCol w="195708">
                  <a:extLst>
                    <a:ext uri="{9D8B030D-6E8A-4147-A177-3AD203B41FA5}">
                      <a16:colId xmlns:a16="http://schemas.microsoft.com/office/drawing/2014/main" val="3208456113"/>
                    </a:ext>
                  </a:extLst>
                </a:gridCol>
                <a:gridCol w="1139910">
                  <a:extLst>
                    <a:ext uri="{9D8B030D-6E8A-4147-A177-3AD203B41FA5}">
                      <a16:colId xmlns:a16="http://schemas.microsoft.com/office/drawing/2014/main" val="3022070616"/>
                    </a:ext>
                  </a:extLst>
                </a:gridCol>
                <a:gridCol w="1139910">
                  <a:extLst>
                    <a:ext uri="{9D8B030D-6E8A-4147-A177-3AD203B41FA5}">
                      <a16:colId xmlns:a16="http://schemas.microsoft.com/office/drawing/2014/main" val="518699711"/>
                    </a:ext>
                  </a:extLst>
                </a:gridCol>
              </a:tblGrid>
              <a:tr h="11856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Service Group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Counts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Initial IRS Limited Salary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Current Plan ER Contribution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Current Contribution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Proposed Contribution</a:t>
                      </a:r>
                      <a:br>
                        <a:rPr 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Proposed Contribution</a:t>
                      </a:r>
                      <a:br>
                        <a:rPr 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Model B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Proposed Contribution</a:t>
                      </a:r>
                      <a:br>
                        <a:rPr 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Model C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1354019"/>
                  </a:ext>
                </a:extLst>
              </a:tr>
              <a:tr h="4226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1-5 years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155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$12,583,862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$629,193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$629,193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1000" b="0" i="0" u="none" strike="noStrike">
                          <a:effectLst/>
                          <a:latin typeface="Arial" panose="020B0604020202020204" pitchFamily="34" charset="0"/>
                        </a:rPr>
                        <a:t>1:1 Match 1-2%</a:t>
                      </a:r>
                      <a:br>
                        <a:rPr lang="nl-NL" sz="1000" b="0" i="0" u="none" strike="noStrike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nl-NL" sz="1000" b="0" i="0" u="none" strike="noStrike">
                          <a:effectLst/>
                          <a:latin typeface="Arial" panose="020B0604020202020204" pitchFamily="34" charset="0"/>
                        </a:rPr>
                        <a:t>3%EE = 4%ER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$503,354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1:1 Match 1-3%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$377,516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9515691"/>
                  </a:ext>
                </a:extLst>
              </a:tr>
              <a:tr h="4226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6-10 years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52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$4,951,219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7%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$346,585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$247,561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1000" b="0" i="0" u="none" strike="noStrike">
                          <a:effectLst/>
                          <a:latin typeface="Arial" panose="020B0604020202020204" pitchFamily="34" charset="0"/>
                        </a:rPr>
                        <a:t>1:1 Match 1-2%</a:t>
                      </a:r>
                      <a:br>
                        <a:rPr lang="nl-NL" sz="1000" b="0" i="0" u="none" strike="noStrike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nl-NL" sz="1000" b="0" i="0" u="none" strike="noStrike">
                          <a:effectLst/>
                          <a:latin typeface="Arial" panose="020B0604020202020204" pitchFamily="34" charset="0"/>
                        </a:rPr>
                        <a:t>3%EE = 5%ER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$247,561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1000" b="0" i="0" u="none" strike="noStrike">
                          <a:effectLst/>
                          <a:latin typeface="Arial" panose="020B0604020202020204" pitchFamily="34" charset="0"/>
                        </a:rPr>
                        <a:t>1:1 Match 1-2%</a:t>
                      </a:r>
                      <a:br>
                        <a:rPr lang="nl-NL" sz="1000" b="0" i="0" u="none" strike="noStrike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nl-NL" sz="1000" b="0" i="0" u="none" strike="noStrike">
                          <a:effectLst/>
                          <a:latin typeface="Arial" panose="020B0604020202020204" pitchFamily="34" charset="0"/>
                        </a:rPr>
                        <a:t>3%EE = 5%ER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$247,561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8758790"/>
                  </a:ext>
                </a:extLst>
              </a:tr>
              <a:tr h="4226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11+ years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157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$15,108,506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10%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$1,510,851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$755,425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1000" b="0" i="0" u="none" strike="noStrike">
                          <a:effectLst/>
                          <a:latin typeface="Arial" panose="020B0604020202020204" pitchFamily="34" charset="0"/>
                        </a:rPr>
                        <a:t>1:1 Match 1-2%</a:t>
                      </a:r>
                      <a:br>
                        <a:rPr lang="nl-NL" sz="1000" b="0" i="0" u="none" strike="noStrike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nl-NL" sz="1000" b="0" i="0" u="none" strike="noStrike">
                          <a:effectLst/>
                          <a:latin typeface="Arial" panose="020B0604020202020204" pitchFamily="34" charset="0"/>
                        </a:rPr>
                        <a:t>3%EE = 6%ER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$906,510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1000" b="0" i="0" u="none" strike="noStrike">
                          <a:effectLst/>
                          <a:latin typeface="Arial" panose="020B0604020202020204" pitchFamily="34" charset="0"/>
                        </a:rPr>
                        <a:t>1:1 Match 1-2%</a:t>
                      </a:r>
                      <a:br>
                        <a:rPr lang="nl-NL" sz="1000" b="0" i="0" u="none" strike="noStrike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nl-NL" sz="1000" b="0" i="0" u="none" strike="noStrike">
                          <a:effectLst/>
                          <a:latin typeface="Arial" panose="020B0604020202020204" pitchFamily="34" charset="0"/>
                        </a:rPr>
                        <a:t>3%EE = 7%ER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$1,057,595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0374106"/>
                  </a:ext>
                </a:extLst>
              </a:tr>
              <a:tr h="2465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364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$32,643,586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$2,486,629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$1,632,179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$1,657,426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$1,682,672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6298272"/>
                  </a:ext>
                </a:extLst>
              </a:tr>
              <a:tr h="199570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6333595"/>
                  </a:ext>
                </a:extLst>
              </a:tr>
              <a:tr h="481316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Annual Savings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$854,450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$829,203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$803,957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9394122"/>
                  </a:ext>
                </a:extLst>
              </a:tr>
              <a:tr h="246528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7/12 Savings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33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$498,429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33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$483,702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$468,975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91404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611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8200"/>
                </a:solidFill>
              </a:rPr>
              <a:t>Spousal Carve Out</a:t>
            </a:r>
            <a:endParaRPr lang="en-US" b="1" dirty="0">
              <a:solidFill>
                <a:srgbClr val="FF82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4809"/>
            <a:ext cx="10515600" cy="3792229"/>
          </a:xfrm>
        </p:spPr>
        <p:txBody>
          <a:bodyPr/>
          <a:lstStyle/>
          <a:p>
            <a:pPr marL="0" indent="0">
              <a:buNone/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spouse of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Findlay employee is required to participate in his/her employer sponsored health care plan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the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spouse has access to continuous group health coverage through his/her employment, and the employer contributes at least 50 percent of the premium.  If these conditions are met, the spouse must enroll in his/her employer’s health care plan.  The spouse will be permitted to remain on the University of Findlay’s plan for secondary health care coverage.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6647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8200"/>
                </a:solidFill>
              </a:rPr>
              <a:t>Non-Emergency Imaging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83197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Program would require all non-emergency outpatient imaging to go through prior authorization.  Additionally the program would apply a maximum for MRI and CT scans</a:t>
            </a:r>
            <a:r>
              <a:rPr lang="en-US" dirty="0" smtClean="0"/>
              <a:t>.</a:t>
            </a:r>
            <a:endParaRPr lang="en-US" dirty="0" smtClean="0"/>
          </a:p>
        </p:txBody>
      </p:sp>
      <p:pic>
        <p:nvPicPr>
          <p:cNvPr id="4" name="Picture 3">
            <a:extLst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0" y="3792535"/>
            <a:ext cx="4572000" cy="2105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196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8200"/>
                </a:solidFill>
              </a:rPr>
              <a:t>Imaging Max</a:t>
            </a:r>
            <a:endParaRPr lang="en-US" dirty="0"/>
          </a:p>
        </p:txBody>
      </p:sp>
      <p:pic>
        <p:nvPicPr>
          <p:cNvPr id="2050" name="Picture 2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0289" y="1758247"/>
            <a:ext cx="6771422" cy="2670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942814" y="4787849"/>
            <a:ext cx="43861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7C00"/>
                </a:solidFill>
              </a:rPr>
              <a:t>The above is only 10 months’ worth of data.</a:t>
            </a:r>
          </a:p>
          <a:p>
            <a:pPr algn="ctr"/>
            <a:r>
              <a:rPr lang="en-US" b="1" dirty="0" smtClean="0">
                <a:solidFill>
                  <a:srgbClr val="FF7C00"/>
                </a:solidFill>
              </a:rPr>
              <a:t>When annualized the savings is $225,000</a:t>
            </a:r>
            <a:endParaRPr lang="en-US" b="1" dirty="0">
              <a:solidFill>
                <a:srgbClr val="FF7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8666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_dlc_DocId xmlns="881cbc62-9c94-4650-91c8-fbcdad032e96">65M42YJNURMD-568952823-64</_dlc_DocId>
    <_dlc_DocIdUrl xmlns="881cbc62-9c94-4650-91c8-fbcdad032e96">
      <Url>https://edit.findlay.edu/intranet/_layouts/15/DocIdRedir.aspx?ID=65M42YJNURMD-568952823-64</Url>
      <Description>65M42YJNURMD-568952823-64</Description>
    </_dlc_DocIdUrl>
    <_dlc_DocIdPersistId xmlns="881cbc62-9c94-4650-91c8-fbcdad032e96">false</_dlc_DocIdPersistId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FC9E834524C8C4B9111EABBD20CAF79" ma:contentTypeVersion="2" ma:contentTypeDescription="Create a new document." ma:contentTypeScope="" ma:versionID="3de5013af22075a42f40820d5bd25df3">
  <xsd:schema xmlns:xsd="http://www.w3.org/2001/XMLSchema" xmlns:xs="http://www.w3.org/2001/XMLSchema" xmlns:p="http://schemas.microsoft.com/office/2006/metadata/properties" xmlns:ns1="http://schemas.microsoft.com/sharepoint/v3" xmlns:ns2="881cbc62-9c94-4650-91c8-fbcdad032e96" targetNamespace="http://schemas.microsoft.com/office/2006/metadata/properties" ma:root="true" ma:fieldsID="849ca63623f9648716e98c38b7545943" ns1:_="" ns2:_="">
    <xsd:import namespace="http://schemas.microsoft.com/sharepoint/v3"/>
    <xsd:import namespace="881cbc62-9c94-4650-91c8-fbcdad032e96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1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12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1cbc62-9c94-4650-91c8-fbcdad032e96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3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FD036E1-9ECE-4804-890A-AD15AA459702}"/>
</file>

<file path=customXml/itemProps2.xml><?xml version="1.0" encoding="utf-8"?>
<ds:datastoreItem xmlns:ds="http://schemas.openxmlformats.org/officeDocument/2006/customXml" ds:itemID="{71C283A5-7CF3-43CF-92BB-6E1DB92C9AA1}"/>
</file>

<file path=customXml/itemProps3.xml><?xml version="1.0" encoding="utf-8"?>
<ds:datastoreItem xmlns:ds="http://schemas.openxmlformats.org/officeDocument/2006/customXml" ds:itemID="{3848C748-8856-4D12-B7C4-6E3236F9DD98}"/>
</file>

<file path=customXml/itemProps4.xml><?xml version="1.0" encoding="utf-8"?>
<ds:datastoreItem xmlns:ds="http://schemas.openxmlformats.org/officeDocument/2006/customXml" ds:itemID="{8A9D2BC0-F1F1-42EE-9B19-0D352416CC02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332</TotalTime>
  <Words>271</Words>
  <Application>Microsoft Office PowerPoint</Application>
  <PresentationFormat>Widescreen</PresentationFormat>
  <Paragraphs>70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All Campus Meeting Budget Discussion</vt:lpstr>
      <vt:lpstr>College 6 Retirement Comparison</vt:lpstr>
      <vt:lpstr>Retirement Contribution Savings</vt:lpstr>
      <vt:lpstr>Spousal Carve Out</vt:lpstr>
      <vt:lpstr>Non-Emergency Imaging Management</vt:lpstr>
      <vt:lpstr>Imaging Max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Kevin Collert</dc:creator>
  <cp:lastModifiedBy>Elizabeth Ditto</cp:lastModifiedBy>
  <cp:revision>30</cp:revision>
  <dcterms:created xsi:type="dcterms:W3CDTF">2016-02-10T20:28:14Z</dcterms:created>
  <dcterms:modified xsi:type="dcterms:W3CDTF">2018-10-25T20:43:24Z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0x010100AFC9E834524C8C4B9111EABBD20CAF79</vt:lpwstr>
  </property>
  <property fmtid="{D5CDD505-2E9C-101B-9397-08002B2CF9AE}" pid="3" name="_dlc_DocIdItemGuid">
    <vt:lpwstr>2f340982-744b-4118-bbb2-1e8de13bc97d</vt:lpwstr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TemplateUrl">
    <vt:lpwstr/>
  </property>
</Properties>
</file>