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0.xml" ContentType="application/vnd.openxmlformats-officedocument.presentationml.slide+xml"/>
  <Override PartName="/ppt/diagrams/data1.xml" ContentType="application/vnd.openxmlformats-officedocument.drawingml.diagramData+xml"/>
  <Override PartName="/ppt/slides/slide11.xml" ContentType="application/vnd.openxmlformats-officedocument.presentationml.slide+xml"/>
  <Override PartName="/ppt/presentation.xml" ContentType="application/vnd.openxmlformats-officedocument.presentationml.presentation.main+xml"/>
  <Override PartName="/ppt/slides/slide9.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6.xml" ContentType="application/vnd.openxmlformats-officedocument.presentationml.slide+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diagrams/colors1.xml" ContentType="application/vnd.openxmlformats-officedocument.drawingml.diagramColors+xml"/>
  <Override PartName="/ppt/diagrams/quickStyle1.xml" ContentType="application/vnd.openxmlformats-officedocument.drawingml.diagramStyle+xml"/>
  <Override PartName="/ppt/diagrams/drawing1.xml" ContentType="application/vnd.ms-office.drawingml.diagramDrawing+xml"/>
  <Override PartName="/ppt/theme/theme1.xml" ContentType="application/vnd.openxmlformats-officedocument.theme+xml"/>
  <Override PartName="/ppt/diagrams/layout1.xml" ContentType="application/vnd.openxmlformats-officedocument.drawingml.diagramLayout+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customXml/itemProps2.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docProps/custom.xml" ContentType="application/vnd.openxmlformats-officedocument.custom-properties+xml"/>
  <Override PartName="/customXml/itemProps1.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2" r:id="rId9"/>
    <p:sldId id="263" r:id="rId10"/>
    <p:sldId id="264" r:id="rId11"/>
    <p:sldId id="267" r:id="rId12"/>
    <p:sldId id="268" r:id="rId13"/>
    <p:sldId id="269" r:id="rId14"/>
    <p:sldId id="26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openxmlformats.org/officeDocument/2006/relationships/customXml" Target="../customXml/item4.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1A3681-839A-4782-BCE2-50F0B6646CA6}" type="doc">
      <dgm:prSet loTypeId="urn:microsoft.com/office/officeart/2005/8/layout/process1" loCatId="process" qsTypeId="urn:microsoft.com/office/officeart/2005/8/quickstyle/simple1" qsCatId="simple" csTypeId="urn:microsoft.com/office/officeart/2005/8/colors/colorful1" csCatId="colorful" phldr="1"/>
      <dgm:spPr/>
      <dgm:t>
        <a:bodyPr/>
        <a:lstStyle/>
        <a:p>
          <a:endParaRPr lang="en-US"/>
        </a:p>
      </dgm:t>
    </dgm:pt>
    <dgm:pt modelId="{6DCF3F0C-6D0B-4CF3-8A16-2F429A1A2A68}">
      <dgm:prSet/>
      <dgm:spPr/>
      <dgm:t>
        <a:bodyPr/>
        <a:lstStyle/>
        <a:p>
          <a:pPr rtl="0"/>
          <a:r>
            <a:rPr lang="en-US" dirty="0"/>
            <a:t>Type of assistant required is determined by the project or tasks that will be accomplished by student. Select one per application. </a:t>
          </a:r>
          <a:r>
            <a:rPr lang="en-US" b="1" dirty="0">
              <a:solidFill>
                <a:srgbClr val="002060"/>
              </a:solidFill>
            </a:rPr>
            <a:t>Teaching (TA), or assisting in faculty research (RA).</a:t>
          </a:r>
        </a:p>
      </dgm:t>
    </dgm:pt>
    <dgm:pt modelId="{2F29FE69-43B8-4211-BAB6-17E47405C20A}" type="parTrans" cxnId="{091FEB15-F516-4F8F-8EBD-A8430F884529}">
      <dgm:prSet/>
      <dgm:spPr/>
      <dgm:t>
        <a:bodyPr/>
        <a:lstStyle/>
        <a:p>
          <a:endParaRPr lang="en-US"/>
        </a:p>
      </dgm:t>
    </dgm:pt>
    <dgm:pt modelId="{438A6C4E-CEAB-4901-9C1D-02C5BB1DF977}" type="sibTrans" cxnId="{091FEB15-F516-4F8F-8EBD-A8430F884529}">
      <dgm:prSet/>
      <dgm:spPr/>
      <dgm:t>
        <a:bodyPr/>
        <a:lstStyle/>
        <a:p>
          <a:endParaRPr lang="en-US"/>
        </a:p>
      </dgm:t>
    </dgm:pt>
    <dgm:pt modelId="{6B115244-DDC1-4774-9079-80BB5A00F402}">
      <dgm:prSet/>
      <dgm:spPr/>
      <dgm:t>
        <a:bodyPr/>
        <a:lstStyle/>
        <a:p>
          <a:pPr rtl="0"/>
          <a:r>
            <a:rPr lang="en-US"/>
            <a:t>Time commitment for the position is either full or part time: Note that only what is requested will be awarded. A position that is requested at full time will not be awarded at part time instead. Please request what is needed based on the project/tasks required. Assistantships are funded for the fall-spring academic year; therefore, tasks should fall within that time frame as well.</a:t>
          </a:r>
        </a:p>
      </dgm:t>
    </dgm:pt>
    <dgm:pt modelId="{B0AA7F1A-527C-43C6-A6D2-A6171D26D9BD}" type="parTrans" cxnId="{B9244F91-D545-4F83-AD17-4AE9FC7D6844}">
      <dgm:prSet/>
      <dgm:spPr/>
      <dgm:t>
        <a:bodyPr/>
        <a:lstStyle/>
        <a:p>
          <a:endParaRPr lang="en-US"/>
        </a:p>
      </dgm:t>
    </dgm:pt>
    <dgm:pt modelId="{D38E7B03-F794-4037-AF7C-3D2FCC55E55E}" type="sibTrans" cxnId="{B9244F91-D545-4F83-AD17-4AE9FC7D6844}">
      <dgm:prSet/>
      <dgm:spPr/>
      <dgm:t>
        <a:bodyPr/>
        <a:lstStyle/>
        <a:p>
          <a:endParaRPr lang="en-US"/>
        </a:p>
      </dgm:t>
    </dgm:pt>
    <dgm:pt modelId="{3CED6B5D-6737-432B-AB3A-DAA2C3E63C04}">
      <dgm:prSet/>
      <dgm:spPr/>
      <dgm:t>
        <a:bodyPr/>
        <a:lstStyle/>
        <a:p>
          <a:pPr rtl="0"/>
          <a:r>
            <a:rPr lang="en-US"/>
            <a:t>Separate applications must be completed for each position requested. If you are requesting two positions with identical descriptions you should complete TWO applications and note that you are seeking more than one position in the </a:t>
          </a:r>
          <a:r>
            <a:rPr lang="en-US" b="1"/>
            <a:t>Other, Specify</a:t>
          </a:r>
          <a:r>
            <a:rPr lang="en-US"/>
            <a:t> box. </a:t>
          </a:r>
        </a:p>
      </dgm:t>
    </dgm:pt>
    <dgm:pt modelId="{B2D12DBF-1CAA-495A-84A2-6BAFE478550A}" type="parTrans" cxnId="{D5A79B61-B631-4BA2-8F40-369613E2E1B1}">
      <dgm:prSet/>
      <dgm:spPr/>
      <dgm:t>
        <a:bodyPr/>
        <a:lstStyle/>
        <a:p>
          <a:endParaRPr lang="en-US"/>
        </a:p>
      </dgm:t>
    </dgm:pt>
    <dgm:pt modelId="{AE7955EE-B42E-4F2C-91A6-54837482181E}" type="sibTrans" cxnId="{D5A79B61-B631-4BA2-8F40-369613E2E1B1}">
      <dgm:prSet/>
      <dgm:spPr/>
      <dgm:t>
        <a:bodyPr/>
        <a:lstStyle/>
        <a:p>
          <a:endParaRPr lang="en-US"/>
        </a:p>
      </dgm:t>
    </dgm:pt>
    <dgm:pt modelId="{C4931B83-2685-4425-82BF-A9EAA186DDFC}" type="pres">
      <dgm:prSet presAssocID="{641A3681-839A-4782-BCE2-50F0B6646CA6}" presName="Name0" presStyleCnt="0">
        <dgm:presLayoutVars>
          <dgm:dir/>
          <dgm:resizeHandles val="exact"/>
        </dgm:presLayoutVars>
      </dgm:prSet>
      <dgm:spPr/>
    </dgm:pt>
    <dgm:pt modelId="{13ADE8D6-8B0B-4D1F-96E2-BE65BDFA178B}" type="pres">
      <dgm:prSet presAssocID="{6DCF3F0C-6D0B-4CF3-8A16-2F429A1A2A68}" presName="node" presStyleLbl="node1" presStyleIdx="0" presStyleCnt="3">
        <dgm:presLayoutVars>
          <dgm:bulletEnabled val="1"/>
        </dgm:presLayoutVars>
      </dgm:prSet>
      <dgm:spPr/>
    </dgm:pt>
    <dgm:pt modelId="{D35E10D4-BC4A-48E6-BCB6-C14F9CB12F3D}" type="pres">
      <dgm:prSet presAssocID="{438A6C4E-CEAB-4901-9C1D-02C5BB1DF977}" presName="sibTrans" presStyleLbl="sibTrans2D1" presStyleIdx="0" presStyleCnt="2"/>
      <dgm:spPr/>
    </dgm:pt>
    <dgm:pt modelId="{87C80AD0-ACA7-4547-B04A-FEB7EB27B589}" type="pres">
      <dgm:prSet presAssocID="{438A6C4E-CEAB-4901-9C1D-02C5BB1DF977}" presName="connectorText" presStyleLbl="sibTrans2D1" presStyleIdx="0" presStyleCnt="2"/>
      <dgm:spPr/>
    </dgm:pt>
    <dgm:pt modelId="{04A3E761-1D13-456E-A2B7-9C543D4A248A}" type="pres">
      <dgm:prSet presAssocID="{6B115244-DDC1-4774-9079-80BB5A00F402}" presName="node" presStyleLbl="node1" presStyleIdx="1" presStyleCnt="3">
        <dgm:presLayoutVars>
          <dgm:bulletEnabled val="1"/>
        </dgm:presLayoutVars>
      </dgm:prSet>
      <dgm:spPr/>
    </dgm:pt>
    <dgm:pt modelId="{9674275A-CB11-4D75-A77A-395D6421BF30}" type="pres">
      <dgm:prSet presAssocID="{D38E7B03-F794-4037-AF7C-3D2FCC55E55E}" presName="sibTrans" presStyleLbl="sibTrans2D1" presStyleIdx="1" presStyleCnt="2"/>
      <dgm:spPr/>
    </dgm:pt>
    <dgm:pt modelId="{EEE02EAB-4677-44AF-8FF3-9E90C09AAC79}" type="pres">
      <dgm:prSet presAssocID="{D38E7B03-F794-4037-AF7C-3D2FCC55E55E}" presName="connectorText" presStyleLbl="sibTrans2D1" presStyleIdx="1" presStyleCnt="2"/>
      <dgm:spPr/>
    </dgm:pt>
    <dgm:pt modelId="{523BA8E4-FEB4-4FA4-B5F3-58AE15B92DB2}" type="pres">
      <dgm:prSet presAssocID="{3CED6B5D-6737-432B-AB3A-DAA2C3E63C04}" presName="node" presStyleLbl="node1" presStyleIdx="2" presStyleCnt="3">
        <dgm:presLayoutVars>
          <dgm:bulletEnabled val="1"/>
        </dgm:presLayoutVars>
      </dgm:prSet>
      <dgm:spPr/>
    </dgm:pt>
  </dgm:ptLst>
  <dgm:cxnLst>
    <dgm:cxn modelId="{D498F100-32E7-4E34-9BD1-668E64D4A0E8}" type="presOf" srcId="{D38E7B03-F794-4037-AF7C-3D2FCC55E55E}" destId="{EEE02EAB-4677-44AF-8FF3-9E90C09AAC79}" srcOrd="1" destOrd="0" presId="urn:microsoft.com/office/officeart/2005/8/layout/process1"/>
    <dgm:cxn modelId="{09C3CA12-9624-4D87-9789-E11AC2A1399E}" type="presOf" srcId="{6B115244-DDC1-4774-9079-80BB5A00F402}" destId="{04A3E761-1D13-456E-A2B7-9C543D4A248A}" srcOrd="0" destOrd="0" presId="urn:microsoft.com/office/officeart/2005/8/layout/process1"/>
    <dgm:cxn modelId="{091FEB15-F516-4F8F-8EBD-A8430F884529}" srcId="{641A3681-839A-4782-BCE2-50F0B6646CA6}" destId="{6DCF3F0C-6D0B-4CF3-8A16-2F429A1A2A68}" srcOrd="0" destOrd="0" parTransId="{2F29FE69-43B8-4211-BAB6-17E47405C20A}" sibTransId="{438A6C4E-CEAB-4901-9C1D-02C5BB1DF977}"/>
    <dgm:cxn modelId="{F5AECB18-49C8-4487-BB63-242CF9023702}" type="presOf" srcId="{438A6C4E-CEAB-4901-9C1D-02C5BB1DF977}" destId="{D35E10D4-BC4A-48E6-BCB6-C14F9CB12F3D}" srcOrd="0" destOrd="0" presId="urn:microsoft.com/office/officeart/2005/8/layout/process1"/>
    <dgm:cxn modelId="{7776B81C-C9F1-46F6-B2D6-9BBCA535BF41}" type="presOf" srcId="{641A3681-839A-4782-BCE2-50F0B6646CA6}" destId="{C4931B83-2685-4425-82BF-A9EAA186DDFC}" srcOrd="0" destOrd="0" presId="urn:microsoft.com/office/officeart/2005/8/layout/process1"/>
    <dgm:cxn modelId="{BD69B55F-0C30-4417-B5E4-9CB82A40B2D0}" type="presOf" srcId="{D38E7B03-F794-4037-AF7C-3D2FCC55E55E}" destId="{9674275A-CB11-4D75-A77A-395D6421BF30}" srcOrd="0" destOrd="0" presId="urn:microsoft.com/office/officeart/2005/8/layout/process1"/>
    <dgm:cxn modelId="{D5A79B61-B631-4BA2-8F40-369613E2E1B1}" srcId="{641A3681-839A-4782-BCE2-50F0B6646CA6}" destId="{3CED6B5D-6737-432B-AB3A-DAA2C3E63C04}" srcOrd="2" destOrd="0" parTransId="{B2D12DBF-1CAA-495A-84A2-6BAFE478550A}" sibTransId="{AE7955EE-B42E-4F2C-91A6-54837482181E}"/>
    <dgm:cxn modelId="{2AE2E267-255B-457C-BE7F-83C8FBB0A34F}" type="presOf" srcId="{6DCF3F0C-6D0B-4CF3-8A16-2F429A1A2A68}" destId="{13ADE8D6-8B0B-4D1F-96E2-BE65BDFA178B}" srcOrd="0" destOrd="0" presId="urn:microsoft.com/office/officeart/2005/8/layout/process1"/>
    <dgm:cxn modelId="{B9244F91-D545-4F83-AD17-4AE9FC7D6844}" srcId="{641A3681-839A-4782-BCE2-50F0B6646CA6}" destId="{6B115244-DDC1-4774-9079-80BB5A00F402}" srcOrd="1" destOrd="0" parTransId="{B0AA7F1A-527C-43C6-A6D2-A6171D26D9BD}" sibTransId="{D38E7B03-F794-4037-AF7C-3D2FCC55E55E}"/>
    <dgm:cxn modelId="{04505699-DE19-4C68-A528-5A6F4D343A13}" type="presOf" srcId="{3CED6B5D-6737-432B-AB3A-DAA2C3E63C04}" destId="{523BA8E4-FEB4-4FA4-B5F3-58AE15B92DB2}" srcOrd="0" destOrd="0" presId="urn:microsoft.com/office/officeart/2005/8/layout/process1"/>
    <dgm:cxn modelId="{F1C0FEF1-8961-4EA5-ADA5-4791548C8BB0}" type="presOf" srcId="{438A6C4E-CEAB-4901-9C1D-02C5BB1DF977}" destId="{87C80AD0-ACA7-4547-B04A-FEB7EB27B589}" srcOrd="1" destOrd="0" presId="urn:microsoft.com/office/officeart/2005/8/layout/process1"/>
    <dgm:cxn modelId="{2B035FFA-ABE1-49AA-8166-B41E2EAFAB29}" type="presParOf" srcId="{C4931B83-2685-4425-82BF-A9EAA186DDFC}" destId="{13ADE8D6-8B0B-4D1F-96E2-BE65BDFA178B}" srcOrd="0" destOrd="0" presId="urn:microsoft.com/office/officeart/2005/8/layout/process1"/>
    <dgm:cxn modelId="{4C89A570-8CE7-4163-ADC2-4D9C791E8A72}" type="presParOf" srcId="{C4931B83-2685-4425-82BF-A9EAA186DDFC}" destId="{D35E10D4-BC4A-48E6-BCB6-C14F9CB12F3D}" srcOrd="1" destOrd="0" presId="urn:microsoft.com/office/officeart/2005/8/layout/process1"/>
    <dgm:cxn modelId="{86B548FC-776E-4371-A324-D957F0A9A8ED}" type="presParOf" srcId="{D35E10D4-BC4A-48E6-BCB6-C14F9CB12F3D}" destId="{87C80AD0-ACA7-4547-B04A-FEB7EB27B589}" srcOrd="0" destOrd="0" presId="urn:microsoft.com/office/officeart/2005/8/layout/process1"/>
    <dgm:cxn modelId="{47943875-20CD-44F9-9920-115EEC0535ED}" type="presParOf" srcId="{C4931B83-2685-4425-82BF-A9EAA186DDFC}" destId="{04A3E761-1D13-456E-A2B7-9C543D4A248A}" srcOrd="2" destOrd="0" presId="urn:microsoft.com/office/officeart/2005/8/layout/process1"/>
    <dgm:cxn modelId="{59DB2026-973B-46EC-924D-0E526B4C99DA}" type="presParOf" srcId="{C4931B83-2685-4425-82BF-A9EAA186DDFC}" destId="{9674275A-CB11-4D75-A77A-395D6421BF30}" srcOrd="3" destOrd="0" presId="urn:microsoft.com/office/officeart/2005/8/layout/process1"/>
    <dgm:cxn modelId="{C8FF2114-C6D9-4271-A167-2F14B72AB2F8}" type="presParOf" srcId="{9674275A-CB11-4D75-A77A-395D6421BF30}" destId="{EEE02EAB-4677-44AF-8FF3-9E90C09AAC79}" srcOrd="0" destOrd="0" presId="urn:microsoft.com/office/officeart/2005/8/layout/process1"/>
    <dgm:cxn modelId="{A203FE8D-1B7D-410E-8EFB-E122BA389949}" type="presParOf" srcId="{C4931B83-2685-4425-82BF-A9EAA186DDFC}" destId="{523BA8E4-FEB4-4FA4-B5F3-58AE15B92DB2}"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ADE8D6-8B0B-4D1F-96E2-BE65BDFA178B}">
      <dsp:nvSpPr>
        <dsp:cNvPr id="0" name=""/>
        <dsp:cNvSpPr/>
      </dsp:nvSpPr>
      <dsp:spPr>
        <a:xfrm>
          <a:off x="9242" y="239831"/>
          <a:ext cx="2762398" cy="387167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en-US" sz="1700" kern="1200" dirty="0"/>
            <a:t>Type of assistant required is determined by the project or tasks that will be accomplished by student. Select one per application. </a:t>
          </a:r>
          <a:r>
            <a:rPr lang="en-US" sz="1700" b="1" kern="1200" dirty="0">
              <a:solidFill>
                <a:srgbClr val="002060"/>
              </a:solidFill>
            </a:rPr>
            <a:t>Teaching (TA), or assisting in faculty research (RA).</a:t>
          </a:r>
        </a:p>
      </dsp:txBody>
      <dsp:txXfrm>
        <a:off x="90150" y="320739"/>
        <a:ext cx="2600582" cy="3709858"/>
      </dsp:txXfrm>
    </dsp:sp>
    <dsp:sp modelId="{D35E10D4-BC4A-48E6-BCB6-C14F9CB12F3D}">
      <dsp:nvSpPr>
        <dsp:cNvPr id="0" name=""/>
        <dsp:cNvSpPr/>
      </dsp:nvSpPr>
      <dsp:spPr>
        <a:xfrm>
          <a:off x="3047880" y="1833131"/>
          <a:ext cx="585628" cy="685074"/>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3047880" y="1970146"/>
        <a:ext cx="409940" cy="411044"/>
      </dsp:txXfrm>
    </dsp:sp>
    <dsp:sp modelId="{04A3E761-1D13-456E-A2B7-9C543D4A248A}">
      <dsp:nvSpPr>
        <dsp:cNvPr id="0" name=""/>
        <dsp:cNvSpPr/>
      </dsp:nvSpPr>
      <dsp:spPr>
        <a:xfrm>
          <a:off x="3876600" y="239831"/>
          <a:ext cx="2762398" cy="387167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en-US" sz="1700" kern="1200"/>
            <a:t>Time commitment for the position is either full or part time: Note that only what is requested will be awarded. A position that is requested at full time will not be awarded at part time instead. Please request what is needed based on the project/tasks required. Assistantships are funded for the fall-spring academic year; therefore, tasks should fall within that time frame as well.</a:t>
          </a:r>
        </a:p>
      </dsp:txBody>
      <dsp:txXfrm>
        <a:off x="3957508" y="320739"/>
        <a:ext cx="2600582" cy="3709858"/>
      </dsp:txXfrm>
    </dsp:sp>
    <dsp:sp modelId="{9674275A-CB11-4D75-A77A-395D6421BF30}">
      <dsp:nvSpPr>
        <dsp:cNvPr id="0" name=""/>
        <dsp:cNvSpPr/>
      </dsp:nvSpPr>
      <dsp:spPr>
        <a:xfrm>
          <a:off x="6915239" y="1833131"/>
          <a:ext cx="585628" cy="685074"/>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6915239" y="1970146"/>
        <a:ext cx="409940" cy="411044"/>
      </dsp:txXfrm>
    </dsp:sp>
    <dsp:sp modelId="{523BA8E4-FEB4-4FA4-B5F3-58AE15B92DB2}">
      <dsp:nvSpPr>
        <dsp:cNvPr id="0" name=""/>
        <dsp:cNvSpPr/>
      </dsp:nvSpPr>
      <dsp:spPr>
        <a:xfrm>
          <a:off x="7743958" y="239831"/>
          <a:ext cx="2762398" cy="3871674"/>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en-US" sz="1700" kern="1200"/>
            <a:t>Separate applications must be completed for each position requested. If you are requesting two positions with identical descriptions you should complete TWO applications and note that you are seeking more than one position in the </a:t>
          </a:r>
          <a:r>
            <a:rPr lang="en-US" sz="1700" b="1" kern="1200"/>
            <a:t>Other, Specify</a:t>
          </a:r>
          <a:r>
            <a:rPr lang="en-US" sz="1700" kern="1200"/>
            <a:t> box. </a:t>
          </a:r>
        </a:p>
      </dsp:txBody>
      <dsp:txXfrm>
        <a:off x="7824866" y="320739"/>
        <a:ext cx="2600582" cy="3709858"/>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B74AD1D-BB92-4953-9052-431093EA77AF}" type="datetimeFigureOut">
              <a:rPr lang="en-US" smtClean="0"/>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5F0C8-3705-43E1-B144-EA5411E98AD6}" type="slidenum">
              <a:rPr lang="en-US" smtClean="0"/>
              <a:t>‹#›</a:t>
            </a:fld>
            <a:endParaRPr lang="en-US"/>
          </a:p>
        </p:txBody>
      </p:sp>
    </p:spTree>
    <p:extLst>
      <p:ext uri="{BB962C8B-B14F-4D97-AF65-F5344CB8AC3E}">
        <p14:creationId xmlns:p14="http://schemas.microsoft.com/office/powerpoint/2010/main" val="857092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74AD1D-BB92-4953-9052-431093EA77AF}" type="datetimeFigureOut">
              <a:rPr lang="en-US" smtClean="0"/>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5F0C8-3705-43E1-B144-EA5411E98AD6}" type="slidenum">
              <a:rPr lang="en-US" smtClean="0"/>
              <a:t>‹#›</a:t>
            </a:fld>
            <a:endParaRPr lang="en-US"/>
          </a:p>
        </p:txBody>
      </p:sp>
    </p:spTree>
    <p:extLst>
      <p:ext uri="{BB962C8B-B14F-4D97-AF65-F5344CB8AC3E}">
        <p14:creationId xmlns:p14="http://schemas.microsoft.com/office/powerpoint/2010/main" val="4129674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74AD1D-BB92-4953-9052-431093EA77AF}" type="datetimeFigureOut">
              <a:rPr lang="en-US" smtClean="0"/>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5F0C8-3705-43E1-B144-EA5411E98AD6}" type="slidenum">
              <a:rPr lang="en-US" smtClean="0"/>
              <a:t>‹#›</a:t>
            </a:fld>
            <a:endParaRPr lang="en-US"/>
          </a:p>
        </p:txBody>
      </p:sp>
    </p:spTree>
    <p:extLst>
      <p:ext uri="{BB962C8B-B14F-4D97-AF65-F5344CB8AC3E}">
        <p14:creationId xmlns:p14="http://schemas.microsoft.com/office/powerpoint/2010/main" val="599094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74AD1D-BB92-4953-9052-431093EA77AF}" type="datetimeFigureOut">
              <a:rPr lang="en-US" smtClean="0"/>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5F0C8-3705-43E1-B144-EA5411E98AD6}" type="slidenum">
              <a:rPr lang="en-US" smtClean="0"/>
              <a:t>‹#›</a:t>
            </a:fld>
            <a:endParaRPr lang="en-US"/>
          </a:p>
        </p:txBody>
      </p:sp>
    </p:spTree>
    <p:extLst>
      <p:ext uri="{BB962C8B-B14F-4D97-AF65-F5344CB8AC3E}">
        <p14:creationId xmlns:p14="http://schemas.microsoft.com/office/powerpoint/2010/main" val="34794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74AD1D-BB92-4953-9052-431093EA77AF}" type="datetimeFigureOut">
              <a:rPr lang="en-US" smtClean="0"/>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5F0C8-3705-43E1-B144-EA5411E98AD6}" type="slidenum">
              <a:rPr lang="en-US" smtClean="0"/>
              <a:t>‹#›</a:t>
            </a:fld>
            <a:endParaRPr lang="en-US"/>
          </a:p>
        </p:txBody>
      </p:sp>
    </p:spTree>
    <p:extLst>
      <p:ext uri="{BB962C8B-B14F-4D97-AF65-F5344CB8AC3E}">
        <p14:creationId xmlns:p14="http://schemas.microsoft.com/office/powerpoint/2010/main" val="3362329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B74AD1D-BB92-4953-9052-431093EA77AF}" type="datetimeFigureOut">
              <a:rPr lang="en-US" smtClean="0"/>
              <a:t>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55F0C8-3705-43E1-B144-EA5411E98AD6}" type="slidenum">
              <a:rPr lang="en-US" smtClean="0"/>
              <a:t>‹#›</a:t>
            </a:fld>
            <a:endParaRPr lang="en-US"/>
          </a:p>
        </p:txBody>
      </p:sp>
    </p:spTree>
    <p:extLst>
      <p:ext uri="{BB962C8B-B14F-4D97-AF65-F5344CB8AC3E}">
        <p14:creationId xmlns:p14="http://schemas.microsoft.com/office/powerpoint/2010/main" val="3223623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B74AD1D-BB92-4953-9052-431093EA77AF}" type="datetimeFigureOut">
              <a:rPr lang="en-US" smtClean="0"/>
              <a:t>12/1/2023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55F0C8-3705-43E1-B144-EA5411E98AD6}" type="slidenum">
              <a:rPr lang="en-US" smtClean="0"/>
              <a:t>‹#›</a:t>
            </a:fld>
            <a:endParaRPr lang="en-US"/>
          </a:p>
        </p:txBody>
      </p:sp>
    </p:spTree>
    <p:extLst>
      <p:ext uri="{BB962C8B-B14F-4D97-AF65-F5344CB8AC3E}">
        <p14:creationId xmlns:p14="http://schemas.microsoft.com/office/powerpoint/2010/main" val="1290359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B74AD1D-BB92-4953-9052-431093EA77AF}" type="datetimeFigureOut">
              <a:rPr lang="en-US" smtClean="0"/>
              <a:t>12/1/2023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55F0C8-3705-43E1-B144-EA5411E98AD6}" type="slidenum">
              <a:rPr lang="en-US" smtClean="0"/>
              <a:t>‹#›</a:t>
            </a:fld>
            <a:endParaRPr lang="en-US"/>
          </a:p>
        </p:txBody>
      </p:sp>
    </p:spTree>
    <p:extLst>
      <p:ext uri="{BB962C8B-B14F-4D97-AF65-F5344CB8AC3E}">
        <p14:creationId xmlns:p14="http://schemas.microsoft.com/office/powerpoint/2010/main" val="3109684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74AD1D-BB92-4953-9052-431093EA77AF}" type="datetimeFigureOut">
              <a:rPr lang="en-US" smtClean="0"/>
              <a:t>12/1/2023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55F0C8-3705-43E1-B144-EA5411E98AD6}" type="slidenum">
              <a:rPr lang="en-US" smtClean="0"/>
              <a:t>‹#›</a:t>
            </a:fld>
            <a:endParaRPr lang="en-US"/>
          </a:p>
        </p:txBody>
      </p:sp>
    </p:spTree>
    <p:extLst>
      <p:ext uri="{BB962C8B-B14F-4D97-AF65-F5344CB8AC3E}">
        <p14:creationId xmlns:p14="http://schemas.microsoft.com/office/powerpoint/2010/main" val="1210156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B74AD1D-BB92-4953-9052-431093EA77AF}" type="datetimeFigureOut">
              <a:rPr lang="en-US" smtClean="0"/>
              <a:t>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55F0C8-3705-43E1-B144-EA5411E98AD6}" type="slidenum">
              <a:rPr lang="en-US" smtClean="0"/>
              <a:t>‹#›</a:t>
            </a:fld>
            <a:endParaRPr lang="en-US"/>
          </a:p>
        </p:txBody>
      </p:sp>
    </p:spTree>
    <p:extLst>
      <p:ext uri="{BB962C8B-B14F-4D97-AF65-F5344CB8AC3E}">
        <p14:creationId xmlns:p14="http://schemas.microsoft.com/office/powerpoint/2010/main" val="2126254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B74AD1D-BB92-4953-9052-431093EA77AF}" type="datetimeFigureOut">
              <a:rPr lang="en-US" smtClean="0"/>
              <a:t>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55F0C8-3705-43E1-B144-EA5411E98AD6}" type="slidenum">
              <a:rPr lang="en-US" smtClean="0"/>
              <a:t>‹#›</a:t>
            </a:fld>
            <a:endParaRPr lang="en-US"/>
          </a:p>
        </p:txBody>
      </p:sp>
    </p:spTree>
    <p:extLst>
      <p:ext uri="{BB962C8B-B14F-4D97-AF65-F5344CB8AC3E}">
        <p14:creationId xmlns:p14="http://schemas.microsoft.com/office/powerpoint/2010/main" val="2556786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74AD1D-BB92-4953-9052-431093EA77AF}" type="datetimeFigureOut">
              <a:rPr lang="en-US" smtClean="0"/>
              <a:t>12/1/2023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55F0C8-3705-43E1-B144-EA5411E98AD6}" type="slidenum">
              <a:rPr lang="en-US" smtClean="0"/>
              <a:t>‹#›</a:t>
            </a:fld>
            <a:endParaRPr lang="en-US"/>
          </a:p>
        </p:txBody>
      </p:sp>
    </p:spTree>
    <p:extLst>
      <p:ext uri="{BB962C8B-B14F-4D97-AF65-F5344CB8AC3E}">
        <p14:creationId xmlns:p14="http://schemas.microsoft.com/office/powerpoint/2010/main" val="2868150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Graduate Research &amp; Teaching Assistantship Applications</a:t>
            </a:r>
          </a:p>
        </p:txBody>
      </p:sp>
      <p:sp>
        <p:nvSpPr>
          <p:cNvPr id="3" name="Subtitle 2"/>
          <p:cNvSpPr>
            <a:spLocks noGrp="1"/>
          </p:cNvSpPr>
          <p:nvPr>
            <p:ph type="subTitle" idx="1"/>
          </p:nvPr>
        </p:nvSpPr>
        <p:spPr/>
        <p:txBody>
          <a:bodyPr/>
          <a:lstStyle/>
          <a:p>
            <a:r>
              <a:rPr lang="en-US" dirty="0"/>
              <a:t>This presentation is provided to give tips to consider when completing the online graduate assistantship application.</a:t>
            </a:r>
          </a:p>
        </p:txBody>
      </p:sp>
    </p:spTree>
    <p:extLst>
      <p:ext uri="{BB962C8B-B14F-4D97-AF65-F5344CB8AC3E}">
        <p14:creationId xmlns:p14="http://schemas.microsoft.com/office/powerpoint/2010/main" val="341133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43E30B47-4768-4A9B-8240-612EC326FAEB}"/>
              </a:ext>
            </a:extLst>
          </p:cNvPr>
          <p:cNvSpPr>
            <a:spLocks noGrp="1"/>
          </p:cNvSpPr>
          <p:nvPr>
            <p:ph type="title"/>
          </p:nvPr>
        </p:nvSpPr>
        <p:spPr/>
        <p:txBody>
          <a:bodyPr/>
          <a:lstStyle/>
          <a:p>
            <a:r>
              <a:rPr lang="en-US" dirty="0"/>
              <a:t>Benefit to the Student </a:t>
            </a:r>
          </a:p>
        </p:txBody>
      </p:sp>
      <p:sp>
        <p:nvSpPr>
          <p:cNvPr id="3" name="Text Placeholder 2">
            <a:extLst>
              <a:ext uri="{FF2B5EF4-FFF2-40B4-BE49-F238E27FC236}">
                <a16:creationId xmlns:a16="http://schemas.microsoft.com/office/drawing/2014/main" id="{6F8AD907-F7F4-4B40-89E5-40855742C635}"/>
              </a:ext>
            </a:extLst>
          </p:cNvPr>
          <p:cNvSpPr>
            <a:spLocks noGrp="1"/>
          </p:cNvSpPr>
          <p:nvPr>
            <p:ph idx="1"/>
          </p:nvPr>
        </p:nvSpPr>
        <p:spPr/>
        <p:txBody>
          <a:bodyPr/>
          <a:lstStyle/>
          <a:p>
            <a:r>
              <a:rPr lang="en-US" dirty="0"/>
              <a:t>Benefits and tasks should match the position description and align with the academic affairs strategic goal’s one and three.</a:t>
            </a:r>
          </a:p>
          <a:p>
            <a:r>
              <a:rPr lang="en-US" dirty="0"/>
              <a:t>Examples include: </a:t>
            </a:r>
          </a:p>
          <a:p>
            <a:pPr lvl="1"/>
            <a:r>
              <a:rPr lang="en-US" dirty="0"/>
              <a:t>How the position may enable a supportive learning environment that promotes student success, belonging, and improve retention (</a:t>
            </a:r>
            <a:r>
              <a:rPr lang="en-US" b="1" dirty="0"/>
              <a:t>Strategic Goal 1</a:t>
            </a:r>
            <a:r>
              <a:rPr lang="en-US" dirty="0"/>
              <a:t>).</a:t>
            </a:r>
          </a:p>
          <a:p>
            <a:pPr lvl="1"/>
            <a:r>
              <a:rPr lang="en-US" dirty="0"/>
              <a:t>How the position may provide deep impactful experiential learning at multiple points in a student’s educational experience (</a:t>
            </a:r>
            <a:r>
              <a:rPr lang="en-US" b="1" dirty="0"/>
              <a:t>Strategic Goal 3</a:t>
            </a:r>
            <a:r>
              <a:rPr lang="en-US" dirty="0"/>
              <a:t>).</a:t>
            </a:r>
          </a:p>
          <a:p>
            <a:pPr marL="457200" lvl="1" indent="0">
              <a:buNone/>
            </a:pPr>
            <a:endParaRPr lang="en-US" dirty="0"/>
          </a:p>
          <a:p>
            <a:pPr lvl="1"/>
            <a:endParaRPr lang="en-US" dirty="0"/>
          </a:p>
          <a:p>
            <a:endParaRPr lang="en-US" dirty="0"/>
          </a:p>
        </p:txBody>
      </p:sp>
    </p:spTree>
    <p:extLst>
      <p:ext uri="{BB962C8B-B14F-4D97-AF65-F5344CB8AC3E}">
        <p14:creationId xmlns:p14="http://schemas.microsoft.com/office/powerpoint/2010/main" val="1041487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839788" y="197803"/>
            <a:ext cx="5157787" cy="823912"/>
          </a:xfrm>
        </p:spPr>
        <p:txBody>
          <a:bodyPr>
            <a:normAutofit lnSpcReduction="10000"/>
          </a:bodyPr>
          <a:lstStyle/>
          <a:p>
            <a:r>
              <a:rPr lang="en-US" dirty="0"/>
              <a:t>Benefit to Faculty, Department, College, and University</a:t>
            </a:r>
          </a:p>
        </p:txBody>
      </p:sp>
      <p:sp>
        <p:nvSpPr>
          <p:cNvPr id="7" name="Content Placeholder 6"/>
          <p:cNvSpPr>
            <a:spLocks noGrp="1"/>
          </p:cNvSpPr>
          <p:nvPr>
            <p:ph sz="half" idx="2"/>
          </p:nvPr>
        </p:nvSpPr>
        <p:spPr>
          <a:xfrm>
            <a:off x="839788" y="1089448"/>
            <a:ext cx="5157787" cy="5494231"/>
          </a:xfrm>
        </p:spPr>
        <p:txBody>
          <a:bodyPr>
            <a:noAutofit/>
          </a:bodyPr>
          <a:lstStyle/>
          <a:p>
            <a:pPr lvl="0"/>
            <a:r>
              <a:rPr lang="en-US" sz="2000" dirty="0"/>
              <a:t>Benefits and tasks should match one another.</a:t>
            </a:r>
          </a:p>
          <a:p>
            <a:r>
              <a:rPr lang="en-US" sz="2000" dirty="0"/>
              <a:t>Give an example of how faculty can advance scholarly activity for both themselves and UF provides stronger benefit explanation.</a:t>
            </a:r>
          </a:p>
          <a:p>
            <a:r>
              <a:rPr lang="en-US" sz="2000" dirty="0"/>
              <a:t>Provide examples on how the benefits relate to the academic affairs strategic goals two and four, which are: </a:t>
            </a:r>
          </a:p>
          <a:p>
            <a:pPr lvl="1"/>
            <a:r>
              <a:rPr lang="en-US" sz="2000" dirty="0"/>
              <a:t>Providing support and development for faculty and staff to grow, thrive, and support exceptional learning (</a:t>
            </a:r>
            <a:r>
              <a:rPr lang="en-US" sz="2000" b="1" dirty="0"/>
              <a:t>Strategic Goal 2</a:t>
            </a:r>
            <a:r>
              <a:rPr lang="en-US" sz="2000" dirty="0"/>
              <a:t>).</a:t>
            </a:r>
          </a:p>
          <a:p>
            <a:pPr lvl="1"/>
            <a:r>
              <a:rPr lang="en-US" sz="2000" dirty="0"/>
              <a:t>Implementing strategies at the college, program, course, and individual faculty level to assist students in navigating their learning journey with enthusiasm and passion (</a:t>
            </a:r>
            <a:r>
              <a:rPr lang="en-US" sz="2000" b="1" dirty="0"/>
              <a:t>Strategic Goal 4</a:t>
            </a:r>
            <a:r>
              <a:rPr lang="en-US" sz="2000" dirty="0"/>
              <a:t>).</a:t>
            </a:r>
          </a:p>
        </p:txBody>
      </p:sp>
      <p:sp>
        <p:nvSpPr>
          <p:cNvPr id="8" name="Text Placeholder 7"/>
          <p:cNvSpPr>
            <a:spLocks noGrp="1"/>
          </p:cNvSpPr>
          <p:nvPr>
            <p:ph type="body" sz="quarter" idx="3"/>
          </p:nvPr>
        </p:nvSpPr>
        <p:spPr>
          <a:xfrm>
            <a:off x="6172200" y="197803"/>
            <a:ext cx="5183188" cy="823912"/>
          </a:xfrm>
        </p:spPr>
        <p:txBody>
          <a:bodyPr anchor="ctr">
            <a:normAutofit lnSpcReduction="10000"/>
          </a:bodyPr>
          <a:lstStyle/>
          <a:p>
            <a:endParaRPr lang="en-US" dirty="0"/>
          </a:p>
          <a:p>
            <a:r>
              <a:rPr lang="en-US" dirty="0"/>
              <a:t>Evaluation of Student Performance</a:t>
            </a:r>
          </a:p>
          <a:p>
            <a:endParaRPr lang="en-US" dirty="0"/>
          </a:p>
        </p:txBody>
      </p:sp>
      <p:sp>
        <p:nvSpPr>
          <p:cNvPr id="9" name="Content Placeholder 8"/>
          <p:cNvSpPr>
            <a:spLocks noGrp="1"/>
          </p:cNvSpPr>
          <p:nvPr>
            <p:ph sz="quarter" idx="4"/>
          </p:nvPr>
        </p:nvSpPr>
        <p:spPr>
          <a:xfrm>
            <a:off x="6172200" y="1089448"/>
            <a:ext cx="5183188" cy="5494231"/>
          </a:xfrm>
        </p:spPr>
        <p:txBody>
          <a:bodyPr>
            <a:normAutofit fontScale="70000" lnSpcReduction="20000"/>
          </a:bodyPr>
          <a:lstStyle/>
          <a:p>
            <a:pPr lvl="0"/>
            <a:r>
              <a:rPr lang="en-US" dirty="0"/>
              <a:t>Clearly identify what the assessment will be. Will it be based on if the student completes tasks well and is meeting identified goals? How will this be defined and tracked (attendance record, task/time log)? Will quality and/or quantity of work (with reasonable adjustments for skill level and unexpected issues) be a factor?</a:t>
            </a:r>
          </a:p>
          <a:p>
            <a:pPr lvl="0"/>
            <a:r>
              <a:rPr lang="en-US" dirty="0"/>
              <a:t>Clearly identify when the evaluation will be performed. Will this be weekly, only at the required mid-term, and/or a final evaluation? Be sure to consider and explain how these evaluations contribute to the student benefit (and mention that in the appropriate section). </a:t>
            </a:r>
          </a:p>
          <a:p>
            <a:pPr lvl="0"/>
            <a:r>
              <a:rPr lang="en-US" dirty="0"/>
              <a:t>Clearly identify what criterion would cause a student assistant to need a support plan or be dismissed. What would that support plan be, how would you describe that to the student?</a:t>
            </a:r>
          </a:p>
          <a:p>
            <a:pPr lvl="0"/>
            <a:r>
              <a:rPr lang="en-US" dirty="0"/>
              <a:t>Provide a copy of the evaluation to be used</a:t>
            </a:r>
          </a:p>
          <a:p>
            <a:pPr lvl="0"/>
            <a:r>
              <a:rPr lang="en-US" dirty="0"/>
              <a:t>What are the consequences if parameters of evaluation are not met?</a:t>
            </a:r>
          </a:p>
          <a:p>
            <a:pPr lvl="0"/>
            <a:endParaRPr lang="en-US" dirty="0"/>
          </a:p>
        </p:txBody>
      </p:sp>
    </p:spTree>
    <p:extLst>
      <p:ext uri="{BB962C8B-B14F-4D97-AF65-F5344CB8AC3E}">
        <p14:creationId xmlns:p14="http://schemas.microsoft.com/office/powerpoint/2010/main" val="138951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 and Time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8669164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0164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Rubric and Evaluation</a:t>
            </a:r>
          </a:p>
        </p:txBody>
      </p:sp>
      <p:sp>
        <p:nvSpPr>
          <p:cNvPr id="8" name="Content Placeholder 7"/>
          <p:cNvSpPr>
            <a:spLocks noGrp="1"/>
          </p:cNvSpPr>
          <p:nvPr>
            <p:ph sz="half" idx="1"/>
          </p:nvPr>
        </p:nvSpPr>
        <p:spPr/>
        <p:txBody>
          <a:bodyPr>
            <a:noAutofit/>
          </a:bodyPr>
          <a:lstStyle/>
          <a:p>
            <a:pPr marL="0" indent="0">
              <a:buNone/>
            </a:pPr>
            <a:r>
              <a:rPr lang="en-US" sz="1800" dirty="0"/>
              <a:t>Each application is evaluated on criterion aligned with definitions of student employment grading as provided by human resources. This allows UF to ensure students are equitably compensated and to comply with NACE Competencies. The criterion for this definition are: </a:t>
            </a:r>
          </a:p>
          <a:p>
            <a:pPr marL="457200" lvl="1" indent="0">
              <a:buNone/>
            </a:pPr>
            <a:r>
              <a:rPr lang="en-US" sz="1600" dirty="0"/>
              <a:t>Competencies relationship to the position description, </a:t>
            </a:r>
          </a:p>
          <a:p>
            <a:pPr marL="457200" lvl="1" indent="0">
              <a:buNone/>
            </a:pPr>
            <a:r>
              <a:rPr lang="en-US" sz="1600" dirty="0"/>
              <a:t>Benefit to the student, </a:t>
            </a:r>
          </a:p>
          <a:p>
            <a:pPr marL="457200" lvl="1" indent="0">
              <a:buNone/>
            </a:pPr>
            <a:r>
              <a:rPr lang="en-US" sz="1600" dirty="0"/>
              <a:t>Benefit to the faculty, department, college, and university, </a:t>
            </a:r>
          </a:p>
          <a:p>
            <a:pPr marL="457200" lvl="1" indent="0">
              <a:buNone/>
            </a:pPr>
            <a:r>
              <a:rPr lang="en-US" sz="1600" dirty="0"/>
              <a:t>Method of evaluation</a:t>
            </a:r>
          </a:p>
        </p:txBody>
      </p:sp>
      <p:sp>
        <p:nvSpPr>
          <p:cNvPr id="9" name="Content Placeholder 8"/>
          <p:cNvSpPr>
            <a:spLocks noGrp="1"/>
          </p:cNvSpPr>
          <p:nvPr>
            <p:ph sz="half" idx="2"/>
          </p:nvPr>
        </p:nvSpPr>
        <p:spPr/>
        <p:txBody>
          <a:bodyPr>
            <a:normAutofit/>
          </a:bodyPr>
          <a:lstStyle/>
          <a:p>
            <a:pPr marL="0" indent="0">
              <a:buNone/>
            </a:pPr>
            <a:r>
              <a:rPr lang="en-US" sz="3400" dirty="0"/>
              <a:t>For each </a:t>
            </a:r>
            <a:r>
              <a:rPr lang="en-US" sz="3400" b="1" i="1" dirty="0"/>
              <a:t>criterion</a:t>
            </a:r>
            <a:r>
              <a:rPr lang="en-US" sz="3400" dirty="0"/>
              <a:t> applications are ranked on a scale as follows:</a:t>
            </a:r>
          </a:p>
          <a:p>
            <a:pPr marL="457200" lvl="1" indent="0">
              <a:buNone/>
            </a:pPr>
            <a:r>
              <a:rPr lang="en-US" sz="3400" dirty="0"/>
              <a:t>5: Exceeds expectations</a:t>
            </a:r>
          </a:p>
          <a:p>
            <a:pPr marL="457200" lvl="1" indent="0">
              <a:buNone/>
            </a:pPr>
            <a:r>
              <a:rPr lang="en-US" sz="3400" dirty="0"/>
              <a:t>3: Meets expectations</a:t>
            </a:r>
          </a:p>
          <a:p>
            <a:pPr marL="457200" lvl="1" indent="0">
              <a:buNone/>
            </a:pPr>
            <a:r>
              <a:rPr lang="en-US" sz="3400" dirty="0"/>
              <a:t>1: Below expectations</a:t>
            </a:r>
          </a:p>
          <a:p>
            <a:pPr marL="457200" lvl="1" indent="0">
              <a:buNone/>
            </a:pPr>
            <a:r>
              <a:rPr lang="en-US" sz="3400" dirty="0"/>
              <a:t>0: No information provided</a:t>
            </a:r>
          </a:p>
        </p:txBody>
      </p:sp>
    </p:spTree>
    <p:extLst>
      <p:ext uri="{BB962C8B-B14F-4D97-AF65-F5344CB8AC3E}">
        <p14:creationId xmlns:p14="http://schemas.microsoft.com/office/powerpoint/2010/main" val="18071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Rubric Category Tips</a:t>
            </a:r>
          </a:p>
        </p:txBody>
      </p:sp>
      <p:sp>
        <p:nvSpPr>
          <p:cNvPr id="3" name="Text Placeholder 2"/>
          <p:cNvSpPr>
            <a:spLocks noGrp="1"/>
          </p:cNvSpPr>
          <p:nvPr>
            <p:ph type="body" idx="1"/>
          </p:nvPr>
        </p:nvSpPr>
        <p:spPr/>
        <p:txBody>
          <a:bodyPr/>
          <a:lstStyle/>
          <a:p>
            <a:r>
              <a:rPr lang="en-US" dirty="0"/>
              <a:t>The following category tips can be used when completing the online application.</a:t>
            </a:r>
          </a:p>
        </p:txBody>
      </p:sp>
    </p:spTree>
    <p:extLst>
      <p:ext uri="{BB962C8B-B14F-4D97-AF65-F5344CB8AC3E}">
        <p14:creationId xmlns:p14="http://schemas.microsoft.com/office/powerpoint/2010/main" val="2480480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839788" y="197803"/>
            <a:ext cx="5157787" cy="823912"/>
          </a:xfrm>
        </p:spPr>
        <p:txBody>
          <a:bodyPr/>
          <a:lstStyle/>
          <a:p>
            <a:r>
              <a:rPr lang="en-US" dirty="0"/>
              <a:t>Competencies relate to the position description:</a:t>
            </a:r>
          </a:p>
        </p:txBody>
      </p:sp>
      <p:sp>
        <p:nvSpPr>
          <p:cNvPr id="7" name="Content Placeholder 6"/>
          <p:cNvSpPr>
            <a:spLocks noGrp="1"/>
          </p:cNvSpPr>
          <p:nvPr>
            <p:ph sz="half" idx="2"/>
          </p:nvPr>
        </p:nvSpPr>
        <p:spPr>
          <a:xfrm>
            <a:off x="839788" y="1089448"/>
            <a:ext cx="5157787" cy="5494231"/>
          </a:xfrm>
        </p:spPr>
        <p:txBody>
          <a:bodyPr>
            <a:noAutofit/>
          </a:bodyPr>
          <a:lstStyle/>
          <a:p>
            <a:pPr lvl="0"/>
            <a:r>
              <a:rPr lang="en-US" sz="2600" dirty="0"/>
              <a:t>The position should require more than a basic set of skills to complete the tasks.</a:t>
            </a:r>
          </a:p>
          <a:p>
            <a:pPr lvl="0"/>
            <a:r>
              <a:rPr lang="en-US" sz="2600" dirty="0"/>
              <a:t>Articulate ways in which the position will allow students to build on existing skills to interpret policy or procedure while completing tasks. </a:t>
            </a:r>
          </a:p>
          <a:p>
            <a:pPr lvl="0"/>
            <a:r>
              <a:rPr lang="en-US" sz="2600" dirty="0"/>
              <a:t>Positions that do not require synthesis of information and/or decision making skills may not be appropriate for this application.</a:t>
            </a:r>
          </a:p>
        </p:txBody>
      </p:sp>
      <p:sp>
        <p:nvSpPr>
          <p:cNvPr id="8" name="Text Placeholder 7"/>
          <p:cNvSpPr>
            <a:spLocks noGrp="1"/>
          </p:cNvSpPr>
          <p:nvPr>
            <p:ph type="body" sz="quarter" idx="3"/>
          </p:nvPr>
        </p:nvSpPr>
        <p:spPr>
          <a:xfrm>
            <a:off x="6172200" y="197803"/>
            <a:ext cx="5183188" cy="823912"/>
          </a:xfrm>
        </p:spPr>
        <p:txBody>
          <a:bodyPr/>
          <a:lstStyle/>
          <a:p>
            <a:r>
              <a:rPr lang="en-US" dirty="0"/>
              <a:t>NACE Competencies</a:t>
            </a:r>
          </a:p>
        </p:txBody>
      </p:sp>
      <p:sp>
        <p:nvSpPr>
          <p:cNvPr id="9" name="Content Placeholder 8"/>
          <p:cNvSpPr>
            <a:spLocks noGrp="1"/>
          </p:cNvSpPr>
          <p:nvPr>
            <p:ph sz="quarter" idx="4"/>
          </p:nvPr>
        </p:nvSpPr>
        <p:spPr>
          <a:xfrm>
            <a:off x="6172200" y="1089448"/>
            <a:ext cx="5183188" cy="5494231"/>
          </a:xfrm>
        </p:spPr>
        <p:txBody>
          <a:bodyPr>
            <a:normAutofit fontScale="70000" lnSpcReduction="20000"/>
          </a:bodyPr>
          <a:lstStyle/>
          <a:p>
            <a:r>
              <a:rPr lang="en-US" b="1" dirty="0"/>
              <a:t>* </a:t>
            </a:r>
            <a:r>
              <a:rPr lang="en-US" dirty="0"/>
              <a:t>Tasks require </a:t>
            </a:r>
            <a:r>
              <a:rPr lang="en-US" b="1" dirty="0"/>
              <a:t>critical thinking </a:t>
            </a:r>
            <a:r>
              <a:rPr lang="en-US" dirty="0"/>
              <a:t>and </a:t>
            </a:r>
          </a:p>
          <a:p>
            <a:r>
              <a:rPr lang="en-US" b="1" dirty="0"/>
              <a:t>* </a:t>
            </a:r>
            <a:r>
              <a:rPr lang="en-US" dirty="0"/>
              <a:t>Tasks require </a:t>
            </a:r>
            <a:r>
              <a:rPr lang="en-US" b="1" dirty="0"/>
              <a:t>problem solving </a:t>
            </a:r>
          </a:p>
          <a:p>
            <a:r>
              <a:rPr lang="en-US" b="1" dirty="0"/>
              <a:t>* </a:t>
            </a:r>
            <a:r>
              <a:rPr lang="en-US" dirty="0"/>
              <a:t>Tasks require </a:t>
            </a:r>
            <a:r>
              <a:rPr lang="en-US" b="1" dirty="0"/>
              <a:t>effective oral and written communication. </a:t>
            </a:r>
          </a:p>
          <a:p>
            <a:r>
              <a:rPr lang="en-US" b="1" dirty="0"/>
              <a:t>* </a:t>
            </a:r>
            <a:r>
              <a:rPr lang="en-US" dirty="0"/>
              <a:t>Speaks to the need for </a:t>
            </a:r>
            <a:r>
              <a:rPr lang="en-US" b="1" dirty="0"/>
              <a:t>teamwork and collaboration.</a:t>
            </a:r>
          </a:p>
          <a:p>
            <a:r>
              <a:rPr lang="en-US" b="1" dirty="0"/>
              <a:t>* </a:t>
            </a:r>
            <a:r>
              <a:rPr lang="en-US" dirty="0"/>
              <a:t>Use of </a:t>
            </a:r>
            <a:r>
              <a:rPr lang="en-US" b="1" dirty="0"/>
              <a:t>digital technology </a:t>
            </a:r>
            <a:r>
              <a:rPr lang="en-US" dirty="0"/>
              <a:t>to solve problems, complete tasks, and accomplish goals. </a:t>
            </a:r>
          </a:p>
          <a:p>
            <a:r>
              <a:rPr lang="en-US" b="1" dirty="0"/>
              <a:t>* </a:t>
            </a:r>
            <a:r>
              <a:rPr lang="en-US" i="1" dirty="0"/>
              <a:t>Professionalism</a:t>
            </a:r>
            <a:r>
              <a:rPr lang="en-US" dirty="0"/>
              <a:t> and strong work ethic</a:t>
            </a:r>
          </a:p>
          <a:p>
            <a:r>
              <a:rPr lang="en-US" b="1" dirty="0"/>
              <a:t>* Career management </a:t>
            </a:r>
            <a:r>
              <a:rPr lang="en-US" dirty="0"/>
              <a:t>in identifying and articulating one’s skills, strengths, knowledge, and experiences relevant to the position. </a:t>
            </a:r>
          </a:p>
          <a:p>
            <a:r>
              <a:rPr lang="en-US" b="1" dirty="0"/>
              <a:t>* </a:t>
            </a:r>
            <a:r>
              <a:rPr lang="en-US" dirty="0"/>
              <a:t>Demonstrates </a:t>
            </a:r>
            <a:r>
              <a:rPr lang="en-US" b="1" dirty="0"/>
              <a:t>global and intercultural fluency</a:t>
            </a:r>
            <a:r>
              <a:rPr lang="en-US" dirty="0"/>
              <a:t> to interact respectfully with all people. </a:t>
            </a:r>
          </a:p>
          <a:p>
            <a:r>
              <a:rPr lang="en-US" b="1" dirty="0"/>
              <a:t>*</a:t>
            </a:r>
            <a:r>
              <a:rPr lang="en-US" dirty="0"/>
              <a:t> </a:t>
            </a:r>
            <a:r>
              <a:rPr lang="en-US" b="1" dirty="0"/>
              <a:t>Perform as a leader </a:t>
            </a:r>
            <a:r>
              <a:rPr lang="en-US" dirty="0"/>
              <a:t>to achieve goals as well as describe supervision and feedback.</a:t>
            </a:r>
          </a:p>
        </p:txBody>
      </p:sp>
    </p:spTree>
    <p:extLst>
      <p:ext uri="{BB962C8B-B14F-4D97-AF65-F5344CB8AC3E}">
        <p14:creationId xmlns:p14="http://schemas.microsoft.com/office/powerpoint/2010/main" val="174845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839788" y="197803"/>
            <a:ext cx="5157787" cy="823912"/>
          </a:xfrm>
        </p:spPr>
        <p:txBody>
          <a:bodyPr/>
          <a:lstStyle/>
          <a:p>
            <a:r>
              <a:rPr lang="en-US" dirty="0"/>
              <a:t>Critical Thinking &amp; Problem Solving:</a:t>
            </a:r>
          </a:p>
        </p:txBody>
      </p:sp>
      <p:sp>
        <p:nvSpPr>
          <p:cNvPr id="7" name="Content Placeholder 6"/>
          <p:cNvSpPr>
            <a:spLocks noGrp="1"/>
          </p:cNvSpPr>
          <p:nvPr>
            <p:ph sz="half" idx="2"/>
          </p:nvPr>
        </p:nvSpPr>
        <p:spPr>
          <a:xfrm>
            <a:off x="839788" y="1089448"/>
            <a:ext cx="5157787" cy="5494231"/>
          </a:xfrm>
        </p:spPr>
        <p:txBody>
          <a:bodyPr>
            <a:noAutofit/>
          </a:bodyPr>
          <a:lstStyle/>
          <a:p>
            <a:r>
              <a:rPr lang="en-US" dirty="0"/>
              <a:t>Exercise sound reasoning to analyze issues, make decisions, and overcome problems. The individual is able to obtain, interpret, and use knowledge, facts, and data in this process, and may demonstrate originality and inventiveness.</a:t>
            </a:r>
          </a:p>
          <a:p>
            <a:r>
              <a:rPr lang="en-US" dirty="0"/>
              <a:t>Examples:</a:t>
            </a:r>
          </a:p>
          <a:p>
            <a:pPr lvl="1"/>
            <a:r>
              <a:rPr lang="en-US" sz="2000" dirty="0"/>
              <a:t>Describe how will this position allow for original and creative solutions</a:t>
            </a:r>
          </a:p>
          <a:p>
            <a:pPr lvl="1"/>
            <a:r>
              <a:rPr lang="en-US" sz="2000" dirty="0"/>
              <a:t>Examples on how data is gathered, interpreted, or analyzed logically​</a:t>
            </a:r>
          </a:p>
        </p:txBody>
      </p:sp>
      <p:sp>
        <p:nvSpPr>
          <p:cNvPr id="8" name="Text Placeholder 7"/>
          <p:cNvSpPr>
            <a:spLocks noGrp="1"/>
          </p:cNvSpPr>
          <p:nvPr>
            <p:ph type="body" sz="quarter" idx="3"/>
          </p:nvPr>
        </p:nvSpPr>
        <p:spPr>
          <a:xfrm>
            <a:off x="6172200" y="197803"/>
            <a:ext cx="5183188" cy="823912"/>
          </a:xfrm>
        </p:spPr>
        <p:txBody>
          <a:bodyPr/>
          <a:lstStyle/>
          <a:p>
            <a:r>
              <a:rPr lang="en-US" dirty="0"/>
              <a:t>Oral &amp; Written Communication:</a:t>
            </a:r>
          </a:p>
        </p:txBody>
      </p:sp>
      <p:sp>
        <p:nvSpPr>
          <p:cNvPr id="9" name="Content Placeholder 8"/>
          <p:cNvSpPr>
            <a:spLocks noGrp="1"/>
          </p:cNvSpPr>
          <p:nvPr>
            <p:ph sz="quarter" idx="4"/>
          </p:nvPr>
        </p:nvSpPr>
        <p:spPr>
          <a:xfrm>
            <a:off x="6172200" y="1089448"/>
            <a:ext cx="5183188" cy="5494231"/>
          </a:xfrm>
        </p:spPr>
        <p:txBody>
          <a:bodyPr/>
          <a:lstStyle/>
          <a:p>
            <a:pPr lvl="0"/>
            <a:r>
              <a:rPr lang="en-US" dirty="0"/>
              <a:t>Articulate thoughts and ideas clearly and effectively in written and oral forms to persons inside and outside of the organization. The individual has public speaking skills; is able to express ideas to others; and can write/edit memos, letters, and complex technical reports clearly and effectively. ​</a:t>
            </a:r>
          </a:p>
        </p:txBody>
      </p:sp>
    </p:spTree>
    <p:extLst>
      <p:ext uri="{BB962C8B-B14F-4D97-AF65-F5344CB8AC3E}">
        <p14:creationId xmlns:p14="http://schemas.microsoft.com/office/powerpoint/2010/main" val="83302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839788" y="197803"/>
            <a:ext cx="5157787" cy="823912"/>
          </a:xfrm>
        </p:spPr>
        <p:txBody>
          <a:bodyPr/>
          <a:lstStyle/>
          <a:p>
            <a:r>
              <a:rPr lang="en-US" dirty="0"/>
              <a:t>Teamwork &amp; Collaboration:</a:t>
            </a:r>
          </a:p>
        </p:txBody>
      </p:sp>
      <p:sp>
        <p:nvSpPr>
          <p:cNvPr id="7" name="Content Placeholder 6"/>
          <p:cNvSpPr>
            <a:spLocks noGrp="1"/>
          </p:cNvSpPr>
          <p:nvPr>
            <p:ph sz="half" idx="2"/>
          </p:nvPr>
        </p:nvSpPr>
        <p:spPr>
          <a:xfrm>
            <a:off x="839788" y="1089448"/>
            <a:ext cx="5157787" cy="5494231"/>
          </a:xfrm>
        </p:spPr>
        <p:txBody>
          <a:bodyPr>
            <a:noAutofit/>
          </a:bodyPr>
          <a:lstStyle/>
          <a:p>
            <a:pPr lvl="0"/>
            <a:r>
              <a:rPr lang="en-US" dirty="0"/>
              <a:t>Build collaborative relationships with colleagues and customers representing diverse cultures, races, ages, genders, religions, lifestyles, and viewpoints. The individual is able to work within a team structure, and can negotiate and manage conflict. ​</a:t>
            </a:r>
            <a:endParaRPr lang="en-US" sz="2200" dirty="0"/>
          </a:p>
        </p:txBody>
      </p:sp>
      <p:sp>
        <p:nvSpPr>
          <p:cNvPr id="8" name="Text Placeholder 7"/>
          <p:cNvSpPr>
            <a:spLocks noGrp="1"/>
          </p:cNvSpPr>
          <p:nvPr>
            <p:ph type="body" sz="quarter" idx="3"/>
          </p:nvPr>
        </p:nvSpPr>
        <p:spPr>
          <a:xfrm>
            <a:off x="6172200" y="197803"/>
            <a:ext cx="5183188" cy="823912"/>
          </a:xfrm>
        </p:spPr>
        <p:txBody>
          <a:bodyPr/>
          <a:lstStyle/>
          <a:p>
            <a:r>
              <a:rPr lang="en-US" dirty="0"/>
              <a:t>Digital Technology:</a:t>
            </a:r>
          </a:p>
        </p:txBody>
      </p:sp>
      <p:sp>
        <p:nvSpPr>
          <p:cNvPr id="9" name="Content Placeholder 8"/>
          <p:cNvSpPr>
            <a:spLocks noGrp="1"/>
          </p:cNvSpPr>
          <p:nvPr>
            <p:ph sz="quarter" idx="4"/>
          </p:nvPr>
        </p:nvSpPr>
        <p:spPr>
          <a:xfrm>
            <a:off x="6172200" y="1089448"/>
            <a:ext cx="5183188" cy="5494231"/>
          </a:xfrm>
        </p:spPr>
        <p:txBody>
          <a:bodyPr/>
          <a:lstStyle/>
          <a:p>
            <a:pPr lvl="0"/>
            <a:r>
              <a:rPr lang="en-US" dirty="0"/>
              <a:t>Leverage existing digital technologies ethically and efficiently to solve problems, complete tasks, and accomplish goals. The individual demonstrates effective adaptability to new and emerging technologies.​</a:t>
            </a:r>
          </a:p>
        </p:txBody>
      </p:sp>
    </p:spTree>
    <p:extLst>
      <p:ext uri="{BB962C8B-B14F-4D97-AF65-F5344CB8AC3E}">
        <p14:creationId xmlns:p14="http://schemas.microsoft.com/office/powerpoint/2010/main" val="2178783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0"/>
          <p:cNvSpPr>
            <a:spLocks noGrp="1"/>
          </p:cNvSpPr>
          <p:nvPr>
            <p:ph type="body" idx="1"/>
          </p:nvPr>
        </p:nvSpPr>
        <p:spPr>
          <a:xfrm>
            <a:off x="839787" y="387200"/>
            <a:ext cx="5157787" cy="823912"/>
          </a:xfrm>
        </p:spPr>
        <p:txBody>
          <a:bodyPr/>
          <a:lstStyle/>
          <a:p>
            <a:r>
              <a:rPr lang="en-US" dirty="0"/>
              <a:t>Professionalism and a Strong Work Ethic:</a:t>
            </a:r>
          </a:p>
        </p:txBody>
      </p:sp>
      <p:sp>
        <p:nvSpPr>
          <p:cNvPr id="12" name="Content Placeholder 11"/>
          <p:cNvSpPr>
            <a:spLocks noGrp="1"/>
          </p:cNvSpPr>
          <p:nvPr>
            <p:ph sz="half" idx="2"/>
          </p:nvPr>
        </p:nvSpPr>
        <p:spPr>
          <a:xfrm>
            <a:off x="839786" y="1409520"/>
            <a:ext cx="5157787" cy="3684588"/>
          </a:xfrm>
        </p:spPr>
        <p:txBody>
          <a:bodyPr>
            <a:normAutofit fontScale="85000" lnSpcReduction="20000"/>
          </a:bodyPr>
          <a:lstStyle/>
          <a:p>
            <a:r>
              <a:rPr lang="en-US" dirty="0"/>
              <a:t>Demonstrate personal accountability and effective work habits, e.g., punctuality, working productively with others, and time workload management, and understand the impact of non-verbal communication on professional work image. </a:t>
            </a:r>
          </a:p>
          <a:p>
            <a:r>
              <a:rPr lang="en-US" dirty="0"/>
              <a:t>The individual demonstrates integrity and ethical behavior, acts responsibly with the interests of the larger community in mind, and is able to learn from his/her mistakes. ​</a:t>
            </a:r>
          </a:p>
        </p:txBody>
      </p:sp>
      <p:sp>
        <p:nvSpPr>
          <p:cNvPr id="13" name="Text Placeholder 12"/>
          <p:cNvSpPr>
            <a:spLocks noGrp="1"/>
          </p:cNvSpPr>
          <p:nvPr>
            <p:ph type="body" sz="quarter" idx="3"/>
          </p:nvPr>
        </p:nvSpPr>
        <p:spPr>
          <a:xfrm>
            <a:off x="6172200" y="482091"/>
            <a:ext cx="5183188" cy="823912"/>
          </a:xfrm>
        </p:spPr>
        <p:txBody>
          <a:bodyPr/>
          <a:lstStyle/>
          <a:p>
            <a:r>
              <a:rPr lang="en-US" dirty="0"/>
              <a:t>Career Management: </a:t>
            </a:r>
          </a:p>
          <a:p>
            <a:endParaRPr lang="en-US" dirty="0"/>
          </a:p>
        </p:txBody>
      </p:sp>
      <p:sp>
        <p:nvSpPr>
          <p:cNvPr id="14" name="Content Placeholder 13"/>
          <p:cNvSpPr>
            <a:spLocks noGrp="1"/>
          </p:cNvSpPr>
          <p:nvPr>
            <p:ph sz="quarter" idx="4"/>
          </p:nvPr>
        </p:nvSpPr>
        <p:spPr>
          <a:xfrm>
            <a:off x="6172200" y="1409520"/>
            <a:ext cx="5183188" cy="3684588"/>
          </a:xfrm>
        </p:spPr>
        <p:txBody>
          <a:bodyPr>
            <a:normAutofit fontScale="85000" lnSpcReduction="20000"/>
          </a:bodyPr>
          <a:lstStyle/>
          <a:p>
            <a:r>
              <a:rPr lang="en-US" dirty="0"/>
              <a:t>Identify and articulate one's skills, strengths, knowledge, and experiences relevant to the position desired and career goals, and identify areas necessary for professional growth. </a:t>
            </a:r>
          </a:p>
          <a:p>
            <a:r>
              <a:rPr lang="en-US" dirty="0"/>
              <a:t>The individual is able to navigate and explore job options, understands and can take the steps necessary to pursue opportunities, and understands how to self-advocate for opportunities in the workplace.​</a:t>
            </a:r>
          </a:p>
        </p:txBody>
      </p:sp>
    </p:spTree>
    <p:extLst>
      <p:ext uri="{BB962C8B-B14F-4D97-AF65-F5344CB8AC3E}">
        <p14:creationId xmlns:p14="http://schemas.microsoft.com/office/powerpoint/2010/main" val="1213184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7" y="326815"/>
            <a:ext cx="5157787" cy="823912"/>
          </a:xfrm>
        </p:spPr>
        <p:txBody>
          <a:bodyPr/>
          <a:lstStyle/>
          <a:p>
            <a:r>
              <a:rPr lang="en-US" dirty="0"/>
              <a:t>Global &amp; Intercultural Fluency:</a:t>
            </a:r>
          </a:p>
        </p:txBody>
      </p:sp>
      <p:sp>
        <p:nvSpPr>
          <p:cNvPr id="4" name="Content Placeholder 3"/>
          <p:cNvSpPr>
            <a:spLocks noGrp="1"/>
          </p:cNvSpPr>
          <p:nvPr>
            <p:ph sz="half" idx="2"/>
          </p:nvPr>
        </p:nvSpPr>
        <p:spPr>
          <a:xfrm>
            <a:off x="839786" y="1349135"/>
            <a:ext cx="5157787" cy="3684588"/>
          </a:xfrm>
        </p:spPr>
        <p:txBody>
          <a:bodyPr>
            <a:normAutofit lnSpcReduction="10000"/>
          </a:bodyPr>
          <a:lstStyle/>
          <a:p>
            <a:r>
              <a:rPr lang="en-US" dirty="0"/>
              <a:t> Value, respect, and learn from diverse cultures, races, ages, genders, sexual orientations, and religions. </a:t>
            </a:r>
          </a:p>
          <a:p>
            <a:r>
              <a:rPr lang="en-US" dirty="0"/>
              <a:t>The individual demonstrates, openness, inclusiveness, sensitivity, and the ability to interact respectfully with all people and understand individuals' differences. ​</a:t>
            </a:r>
          </a:p>
        </p:txBody>
      </p:sp>
      <p:sp>
        <p:nvSpPr>
          <p:cNvPr id="5" name="Text Placeholder 4"/>
          <p:cNvSpPr>
            <a:spLocks noGrp="1"/>
          </p:cNvSpPr>
          <p:nvPr>
            <p:ph type="body" sz="quarter" idx="3"/>
          </p:nvPr>
        </p:nvSpPr>
        <p:spPr>
          <a:xfrm>
            <a:off x="6172200" y="326815"/>
            <a:ext cx="5183188" cy="823912"/>
          </a:xfrm>
        </p:spPr>
        <p:txBody>
          <a:bodyPr/>
          <a:lstStyle/>
          <a:p>
            <a:r>
              <a:rPr lang="en-US" dirty="0"/>
              <a:t>Leadership</a:t>
            </a:r>
          </a:p>
        </p:txBody>
      </p:sp>
      <p:sp>
        <p:nvSpPr>
          <p:cNvPr id="6" name="Content Placeholder 5"/>
          <p:cNvSpPr>
            <a:spLocks noGrp="1"/>
          </p:cNvSpPr>
          <p:nvPr>
            <p:ph sz="quarter" idx="4"/>
          </p:nvPr>
        </p:nvSpPr>
        <p:spPr>
          <a:xfrm>
            <a:off x="6172200" y="1349134"/>
            <a:ext cx="5183188" cy="5181061"/>
          </a:xfrm>
        </p:spPr>
        <p:txBody>
          <a:bodyPr>
            <a:normAutofit fontScale="70000" lnSpcReduction="20000"/>
          </a:bodyPr>
          <a:lstStyle/>
          <a:p>
            <a:r>
              <a:rPr lang="en-US" dirty="0"/>
              <a:t>Leverage the strengths of others to achieve common goals, and use interpersonal skills to coach and develop others. </a:t>
            </a:r>
          </a:p>
          <a:p>
            <a:r>
              <a:rPr lang="en-US" dirty="0"/>
              <a:t>The individual is able to assess and manage his/her emotions and those of others supervised; use empathetic skills to guide and motivate; and organize, prioritize, and delegate work.</a:t>
            </a:r>
          </a:p>
          <a:p>
            <a:r>
              <a:rPr lang="en-US" dirty="0"/>
              <a:t>Please speak to the following:</a:t>
            </a:r>
          </a:p>
          <a:p>
            <a:pPr lvl="1"/>
            <a:r>
              <a:rPr lang="en-US" dirty="0"/>
              <a:t>What leadership qualities or characteristics do you want the TA/RA to possess?</a:t>
            </a:r>
          </a:p>
          <a:p>
            <a:pPr lvl="1"/>
            <a:r>
              <a:rPr lang="en-US" dirty="0"/>
              <a:t>​​Describe how this position enables the student to develop as a leader​</a:t>
            </a:r>
          </a:p>
          <a:p>
            <a:pPr lvl="1"/>
            <a:r>
              <a:rPr lang="en-US" dirty="0"/>
              <a:t>Describe how supervision is given and received by this position</a:t>
            </a:r>
          </a:p>
          <a:p>
            <a:pPr lvl="1"/>
            <a:r>
              <a:rPr lang="en-US" dirty="0"/>
              <a:t>As applicable, speak to the following​​</a:t>
            </a:r>
          </a:p>
          <a:p>
            <a:pPr lvl="1"/>
            <a:r>
              <a:rPr lang="en-US" dirty="0"/>
              <a:t>Describe the supervision the TA/RA provides to others</a:t>
            </a:r>
          </a:p>
          <a:p>
            <a:pPr lvl="1"/>
            <a:r>
              <a:rPr lang="en-US" dirty="0"/>
              <a:t>How interpersonal skills are used to coach and develop others</a:t>
            </a:r>
          </a:p>
        </p:txBody>
      </p:sp>
    </p:spTree>
    <p:extLst>
      <p:ext uri="{BB962C8B-B14F-4D97-AF65-F5344CB8AC3E}">
        <p14:creationId xmlns:p14="http://schemas.microsoft.com/office/powerpoint/2010/main" val="15088562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881cbc62-9c94-4650-91c8-fbcdad032e96">65M42YJNURMD-801-43</_dlc_DocId>
    <_dlc_DocIdUrl xmlns="881cbc62-9c94-4650-91c8-fbcdad032e96">
      <Url>https://edit.findlay.edu/offices/academic/_layouts/15/DocIdRedir.aspx?ID=65M42YJNURMD-801-43</Url>
      <Description>65M42YJNURMD-801-43</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6614F8D48732540AD17F5927E322505" ma:contentTypeVersion="1" ma:contentTypeDescription="Create a new document." ma:contentTypeScope="" ma:versionID="37d2d648eed12c39ae869a8f380ad673">
  <xsd:schema xmlns:xsd="http://www.w3.org/2001/XMLSchema" xmlns:xs="http://www.w3.org/2001/XMLSchema" xmlns:p="http://schemas.microsoft.com/office/2006/metadata/properties" xmlns:ns2="881cbc62-9c94-4650-91c8-fbcdad032e96" targetNamespace="http://schemas.microsoft.com/office/2006/metadata/properties" ma:root="true" ma:fieldsID="2a4aca0e38666cc1f0746594e4ee1818" ns2:_="">
    <xsd:import namespace="881cbc62-9c94-4650-91c8-fbcdad032e96"/>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1cbc62-9c94-4650-91c8-fbcdad032e96"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B85A7541-64D5-4980-8260-E16FAF52C061}">
  <ds:schemaRefs>
    <ds:schemaRef ds:uri="http://www.w3.org/XML/1998/namespace"/>
    <ds:schemaRef ds:uri="http://schemas.microsoft.com/office/2006/metadata/properties"/>
    <ds:schemaRef ds:uri="http://schemas.microsoft.com/office/2006/documentManagement/types"/>
    <ds:schemaRef ds:uri="http://purl.org/dc/terms/"/>
    <ds:schemaRef ds:uri="http://schemas.microsoft.com/office/infopath/2007/PartnerControls"/>
    <ds:schemaRef ds:uri="http://purl.org/dc/dcmitype/"/>
    <ds:schemaRef ds:uri="2c9924c7-1eff-4168-9e13-a0da717586dc"/>
    <ds:schemaRef ds:uri="http://schemas.openxmlformats.org/package/2006/metadata/core-properties"/>
    <ds:schemaRef ds:uri="a6478e93-c6d2-46db-8234-387799eb5cf2"/>
    <ds:schemaRef ds:uri="http://purl.org/dc/elements/1.1/"/>
  </ds:schemaRefs>
</ds:datastoreItem>
</file>

<file path=customXml/itemProps2.xml><?xml version="1.0" encoding="utf-8"?>
<ds:datastoreItem xmlns:ds="http://schemas.openxmlformats.org/officeDocument/2006/customXml" ds:itemID="{7CA75E25-18C5-46A8-8D17-3084A4181630}">
  <ds:schemaRefs>
    <ds:schemaRef ds:uri="http://schemas.microsoft.com/sharepoint/v3/contenttype/forms"/>
  </ds:schemaRefs>
</ds:datastoreItem>
</file>

<file path=customXml/itemProps3.xml><?xml version="1.0" encoding="utf-8"?>
<ds:datastoreItem xmlns:ds="http://schemas.openxmlformats.org/officeDocument/2006/customXml" ds:itemID="{7126E023-BCBF-4173-A778-0960BBBFE498}"/>
</file>

<file path=customXml/itemProps4.xml><?xml version="1.0" encoding="utf-8"?>
<ds:datastoreItem xmlns:ds="http://schemas.openxmlformats.org/officeDocument/2006/customXml" ds:itemID="{EFBB9790-8917-427E-B99C-287522429750}"/>
</file>

<file path=docProps/app.xml><?xml version="1.0" encoding="utf-8"?>
<Properties xmlns="http://schemas.openxmlformats.org/officeDocument/2006/extended-properties" xmlns:vt="http://schemas.openxmlformats.org/officeDocument/2006/docPropsVTypes">
  <TotalTime>106</TotalTime>
  <Words>1363</Words>
  <Application>Microsoft Office PowerPoint</Application>
  <PresentationFormat>Widescreen</PresentationFormat>
  <Paragraphs>82</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Graduate Research &amp; Teaching Assistantship Applications</vt:lpstr>
      <vt:lpstr>Type and Time</vt:lpstr>
      <vt:lpstr>Rubric and Evaluation</vt:lpstr>
      <vt:lpstr>Rubric Category Tips</vt:lpstr>
      <vt:lpstr>PowerPoint Presentation</vt:lpstr>
      <vt:lpstr>PowerPoint Presentation</vt:lpstr>
      <vt:lpstr>PowerPoint Presentation</vt:lpstr>
      <vt:lpstr>PowerPoint Presentation</vt:lpstr>
      <vt:lpstr>PowerPoint Presentation</vt:lpstr>
      <vt:lpstr>Benefit to the Student </vt:lpstr>
      <vt:lpstr>PowerPoint Presentation</vt:lpstr>
    </vt:vector>
  </TitlesOfParts>
  <Company>The University of Findlay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Graduate Assistantship Application tips 2022</dc:title>
  <dc:creator>Elkie Burnside</dc:creator>
  <cp:lastModifiedBy>Heather Riffle</cp:lastModifiedBy>
  <cp:revision>12</cp:revision>
  <dcterms:created xsi:type="dcterms:W3CDTF">2018-02-23T20:58:29Z</dcterms:created>
  <dcterms:modified xsi:type="dcterms:W3CDTF">2023-12-01T15:01:17Z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0x01010056614F8D48732540AD17F5927E322505</vt:lpwstr>
  </property>
  <property fmtid="{D5CDD505-2E9C-101B-9397-08002B2CF9AE}" pid="3" name="_dlc_DocIdItemGuid">
    <vt:lpwstr>80a18321-0638-4f76-a018-5ca527759752</vt:lpwstr>
  </property>
</Properties>
</file>