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1"/>
  </p:notesMasterIdLst>
  <p:sldIdLst>
    <p:sldId id="265" r:id="rId5"/>
    <p:sldId id="260" r:id="rId6"/>
    <p:sldId id="261" r:id="rId7"/>
    <p:sldId id="266" r:id="rId8"/>
    <p:sldId id="262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00"/>
    <a:srgbClr val="FF8200"/>
    <a:srgbClr val="00A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65" d="100"/>
          <a:sy n="65" d="100"/>
        </p:scale>
        <p:origin x="13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ED18D-E26C-4A5B-936E-472EF37A1F0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409E-761E-4FE9-BA1F-C93A3621C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0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Allows faculty to better estimate expenses, gives a truer picture of funds to be spent.</a:t>
            </a:r>
          </a:p>
          <a:p>
            <a:r>
              <a:rPr lang="en-US" dirty="0" smtClean="0"/>
              <a:t>Will have an equal number of funds set aside each deadline period and will maximize those funds.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B409E-761E-4FE9-BA1F-C93A3621C2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3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Brings in-line with best practices.</a:t>
            </a:r>
          </a:p>
          <a:p>
            <a:r>
              <a:rPr lang="en-US" dirty="0" smtClean="0"/>
              <a:t>Questions, attend the afternoon CTE sessions tomorrow, email the faculty development website, or email me. </a:t>
            </a:r>
          </a:p>
          <a:p>
            <a:r>
              <a:rPr lang="en-US" dirty="0" smtClean="0"/>
              <a:t>Working with ITS to develop Faculty Development website. </a:t>
            </a:r>
          </a:p>
          <a:p>
            <a:r>
              <a:rPr lang="en-US" dirty="0" smtClean="0"/>
              <a:t>More faculty, more cost for conferences, so awarding of funds will be more competitive.  The committee is working toward a rubric.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B409E-761E-4FE9-BA1F-C93A3621C2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0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B409E-761E-4FE9-BA1F-C93A3621C2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4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3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3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1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2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1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99C4-83FD-8846-B8FF-C8A5E1CCA77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dlay.edu/intranet/Offices/academic/faculty-development-proposal-applic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dlay.edu/intranet/Offices/center-teaching-excellence/_layouts/15/WopiFrame.aspx?sourcedoc=/intranet/Offices/center-teaching-excellence/Documents/Faculty%20Development%20Committee/2017-18%20ETS%20Application%20Guidelines.docx&amp;action=defaul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7C00"/>
                </a:solidFill>
              </a:rPr>
              <a:t>Two levels of Funding </a:t>
            </a:r>
            <a:endParaRPr lang="en-US" dirty="0">
              <a:solidFill>
                <a:srgbClr val="FF7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College funds</a:t>
            </a:r>
          </a:p>
          <a:p>
            <a:pPr lvl="1"/>
            <a:r>
              <a:rPr lang="en-US" dirty="0" smtClean="0"/>
              <a:t> $750 disbursed through college</a:t>
            </a:r>
          </a:p>
          <a:p>
            <a:pPr lvl="1"/>
            <a:r>
              <a:rPr lang="en-US" dirty="0" smtClean="0"/>
              <a:t>Maybe used anytime during fiscal year</a:t>
            </a:r>
          </a:p>
          <a:p>
            <a:pPr lvl="1"/>
            <a:r>
              <a:rPr lang="en-US" dirty="0" smtClean="0"/>
              <a:t>Greater flexibility in how funds are spent</a:t>
            </a:r>
          </a:p>
          <a:p>
            <a:pPr marL="0" indent="0">
              <a:buNone/>
            </a:pPr>
            <a:r>
              <a:rPr lang="en-US" dirty="0" smtClean="0"/>
              <a:t>Faculty Development Committee funds</a:t>
            </a:r>
          </a:p>
          <a:p>
            <a:pPr lvl="1"/>
            <a:r>
              <a:rPr lang="en-US" dirty="0" smtClean="0"/>
              <a:t>Yearly maximum per faculty member (AY 16-17 $1440)</a:t>
            </a:r>
          </a:p>
          <a:p>
            <a:pPr lvl="1"/>
            <a:r>
              <a:rPr lang="en-US" dirty="0" smtClean="0"/>
              <a:t>Awarded three times a year (as reimbursements)</a:t>
            </a:r>
          </a:p>
          <a:p>
            <a:pPr lvl="1"/>
            <a:r>
              <a:rPr lang="en-US" dirty="0" smtClean="0"/>
              <a:t>Funds </a:t>
            </a:r>
            <a:r>
              <a:rPr lang="en-US" dirty="0" smtClean="0"/>
              <a:t>specific to </a:t>
            </a:r>
            <a:r>
              <a:rPr lang="en-US" dirty="0" smtClean="0"/>
              <a:t>faculty development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8200"/>
                </a:solidFill>
              </a:rPr>
              <a:t>Award deadlines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Last </a:t>
            </a:r>
            <a:r>
              <a:rPr lang="en-US" sz="3200" b="1" dirty="0"/>
              <a:t>Friday in September</a:t>
            </a:r>
            <a:r>
              <a:rPr lang="en-US" sz="3200" i="1" dirty="0"/>
              <a:t> </a:t>
            </a:r>
            <a:r>
              <a:rPr lang="en-US" sz="3200" dirty="0" smtClean="0"/>
              <a:t>for activities between August </a:t>
            </a:r>
            <a:r>
              <a:rPr lang="en-US" sz="3200" dirty="0"/>
              <a:t>1 and November </a:t>
            </a:r>
            <a:r>
              <a:rPr lang="en-US" sz="3200" dirty="0" smtClean="0"/>
              <a:t>30 </a:t>
            </a:r>
            <a:endParaRPr lang="en-US" sz="3200" dirty="0"/>
          </a:p>
          <a:p>
            <a:r>
              <a:rPr lang="en-US" sz="3200" b="1" dirty="0"/>
              <a:t>Last Friday in </a:t>
            </a:r>
            <a:r>
              <a:rPr lang="en-US" sz="3200" b="1" dirty="0" smtClean="0"/>
              <a:t>January</a:t>
            </a:r>
            <a:r>
              <a:rPr lang="en-US" sz="3200" i="1" dirty="0"/>
              <a:t> </a:t>
            </a:r>
            <a:r>
              <a:rPr lang="en-US" sz="3200" dirty="0" smtClean="0"/>
              <a:t>for activities between December </a:t>
            </a:r>
            <a:r>
              <a:rPr lang="en-US" sz="3200" dirty="0"/>
              <a:t>1 and March </a:t>
            </a:r>
            <a:r>
              <a:rPr lang="en-US" sz="3200" dirty="0" smtClean="0"/>
              <a:t>31 </a:t>
            </a:r>
            <a:endParaRPr lang="en-US" sz="3200" dirty="0"/>
          </a:p>
          <a:p>
            <a:r>
              <a:rPr lang="en-US" sz="3200" b="1" dirty="0"/>
              <a:t>Last Friday in April</a:t>
            </a:r>
            <a:r>
              <a:rPr lang="en-US" sz="3200" i="1" dirty="0"/>
              <a:t> </a:t>
            </a:r>
            <a:r>
              <a:rPr lang="en-US" sz="3200" dirty="0" smtClean="0"/>
              <a:t>for activities between April </a:t>
            </a:r>
            <a:r>
              <a:rPr lang="en-US" sz="3200" dirty="0"/>
              <a:t>1 and July </a:t>
            </a:r>
            <a:r>
              <a:rPr lang="en-US" sz="3200" dirty="0" smtClean="0"/>
              <a:t>31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200"/>
                </a:solidFill>
              </a:rPr>
              <a:t>Faculty Development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Move to two categories of activity </a:t>
            </a:r>
          </a:p>
          <a:p>
            <a:pPr lvl="1"/>
            <a:r>
              <a:rPr lang="en-US" sz="2800" dirty="0" smtClean="0"/>
              <a:t>Presentation/research</a:t>
            </a:r>
          </a:p>
          <a:p>
            <a:pPr lvl="1"/>
            <a:r>
              <a:rPr lang="en-US" sz="2800" dirty="0" smtClean="0"/>
              <a:t>Attendance/participation</a:t>
            </a:r>
          </a:p>
          <a:p>
            <a:pPr marL="0" indent="0">
              <a:buNone/>
            </a:pPr>
            <a:r>
              <a:rPr lang="en-US" sz="3200" dirty="0" smtClean="0"/>
              <a:t>Change to food expenditure reimbursements (forthcoming)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898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7C00"/>
                </a:solidFill>
              </a:rPr>
              <a:t>How to apply for funds</a:t>
            </a:r>
            <a:endParaRPr lang="en-US" dirty="0">
              <a:solidFill>
                <a:srgbClr val="FF7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Submit a proposal</a:t>
            </a:r>
            <a:r>
              <a:rPr lang="en-US" dirty="0" smtClean="0"/>
              <a:t> by the appropriate deadline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as specific as possible when explaining activity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 </a:t>
            </a:r>
            <a:r>
              <a:rPr lang="en-US" dirty="0" smtClean="0"/>
              <a:t>all estimated expenses with documentation</a:t>
            </a:r>
          </a:p>
          <a:p>
            <a:pPr marL="0" indent="0">
              <a:buNone/>
            </a:pPr>
            <a:r>
              <a:rPr lang="en-US" dirty="0" smtClean="0"/>
              <a:t>After the activity:</a:t>
            </a:r>
          </a:p>
          <a:p>
            <a:pPr lvl="1"/>
            <a:r>
              <a:rPr lang="en-US" dirty="0" smtClean="0"/>
              <a:t>Complete the project evaluation form</a:t>
            </a:r>
          </a:p>
          <a:p>
            <a:pPr lvl="1"/>
            <a:r>
              <a:rPr lang="en-US" dirty="0" smtClean="0"/>
              <a:t>Complete expense report form</a:t>
            </a:r>
          </a:p>
          <a:p>
            <a:pPr lvl="1"/>
            <a:r>
              <a:rPr lang="en-US" dirty="0" smtClean="0"/>
              <a:t>Tape small receipts to 8 ½ x 11 sheet of paper</a:t>
            </a:r>
          </a:p>
          <a:p>
            <a:pPr lvl="1"/>
            <a:r>
              <a:rPr lang="en-US" dirty="0" smtClean="0"/>
              <a:t>Submit expense report, all original receipts, and project evaluation form to Sarah Fedirka within two weeks of activity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Faculty Development Online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Faculty Development information on the </a:t>
            </a:r>
            <a:r>
              <a:rPr lang="en-US" dirty="0" smtClean="0">
                <a:hlinkClick r:id="rId2"/>
              </a:rPr>
              <a:t>Center for Teaching Excellence</a:t>
            </a:r>
            <a:r>
              <a:rPr lang="en-US" dirty="0" smtClean="0"/>
              <a:t> website</a:t>
            </a:r>
          </a:p>
          <a:p>
            <a:r>
              <a:rPr lang="en-US" dirty="0" smtClean="0"/>
              <a:t>FAQ</a:t>
            </a:r>
          </a:p>
          <a:p>
            <a:r>
              <a:rPr lang="en-US" dirty="0" smtClean="0"/>
              <a:t>Proposal application</a:t>
            </a:r>
          </a:p>
          <a:p>
            <a:r>
              <a:rPr lang="en-US" dirty="0" smtClean="0"/>
              <a:t>Project evaluation form</a:t>
            </a:r>
          </a:p>
          <a:p>
            <a:r>
              <a:rPr lang="en-US" dirty="0" smtClean="0"/>
              <a:t>Expense report (also found under Forms R Us)</a:t>
            </a:r>
          </a:p>
          <a:p>
            <a:r>
              <a:rPr lang="en-US" dirty="0" smtClean="0"/>
              <a:t>ETS grant application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8200"/>
                </a:solidFill>
              </a:rPr>
              <a:t>Additional funding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Enhanced Teaching and Scholarship Grants (ETS) </a:t>
            </a:r>
          </a:p>
          <a:p>
            <a:pPr lvl="1"/>
            <a:r>
              <a:rPr lang="en-US" sz="2800" dirty="0" smtClean="0"/>
              <a:t>$50,000 to be awarded</a:t>
            </a:r>
          </a:p>
          <a:p>
            <a:pPr lvl="1"/>
            <a:r>
              <a:rPr lang="en-US" sz="2800" dirty="0" smtClean="0"/>
              <a:t>Grants of up to $10,000</a:t>
            </a:r>
          </a:p>
          <a:p>
            <a:pPr lvl="2"/>
            <a:r>
              <a:rPr lang="en-US" sz="2400" dirty="0" smtClean="0"/>
              <a:t>Teaching</a:t>
            </a:r>
          </a:p>
          <a:p>
            <a:pPr lvl="2"/>
            <a:r>
              <a:rPr lang="en-US" sz="2400" dirty="0" smtClean="0"/>
              <a:t>Research/Creative Production</a:t>
            </a:r>
          </a:p>
          <a:p>
            <a:pPr lvl="2"/>
            <a:r>
              <a:rPr lang="en-US" sz="2400" dirty="0" smtClean="0"/>
              <a:t>Emerging Faculty </a:t>
            </a:r>
          </a:p>
          <a:p>
            <a:pPr lvl="1"/>
            <a:r>
              <a:rPr lang="en-US" sz="2800" dirty="0" smtClean="0"/>
              <a:t>Deadline: Third Friday in May</a:t>
            </a:r>
          </a:p>
          <a:p>
            <a:pPr lvl="1"/>
            <a:r>
              <a:rPr lang="en-US" sz="2800" dirty="0" smtClean="0"/>
              <a:t>Announced: Last Friday in June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90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9513580A777148B8BBFC5DEB2F3C2B" ma:contentTypeVersion="2" ma:contentTypeDescription="Create a new document." ma:contentTypeScope="" ma:versionID="e4643ef6d436a45600404c6bba2d2d80">
  <xsd:schema xmlns:xsd="http://www.w3.org/2001/XMLSchema" xmlns:xs="http://www.w3.org/2001/XMLSchema" xmlns:p="http://schemas.microsoft.com/office/2006/metadata/properties" xmlns:ns2="881cbc62-9c94-4650-91c8-fbcdad032e96" targetNamespace="http://schemas.microsoft.com/office/2006/metadata/properties" ma:root="true" ma:fieldsID="f1051dfa0194e51f804a4a08af94aa3e" ns2:_=""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1cbc62-9c94-4650-91c8-fbcdad032e96">65M42YJNURMD-181750148-10</_dlc_DocId>
    <_dlc_DocIdUrl xmlns="881cbc62-9c94-4650-91c8-fbcdad032e96">
      <Url>https://www.findlay.edu/offices/academic/center-teaching-excellence/_layouts/15/DocIdRedir.aspx?ID=65M42YJNURMD-181750148-10</Url>
      <Description>65M42YJNURMD-181750148-10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4DDEAEC-42E0-4D04-B06D-4B583EE11B92}"/>
</file>

<file path=customXml/itemProps2.xml><?xml version="1.0" encoding="utf-8"?>
<ds:datastoreItem xmlns:ds="http://schemas.openxmlformats.org/officeDocument/2006/customXml" ds:itemID="{ABE26954-27F0-48B5-966D-857E0ED42382}"/>
</file>

<file path=customXml/itemProps3.xml><?xml version="1.0" encoding="utf-8"?>
<ds:datastoreItem xmlns:ds="http://schemas.openxmlformats.org/officeDocument/2006/customXml" ds:itemID="{520B89CE-6EB9-4E03-BD3E-C4F2FFE62935}"/>
</file>

<file path=customXml/itemProps4.xml><?xml version="1.0" encoding="utf-8"?>
<ds:datastoreItem xmlns:ds="http://schemas.openxmlformats.org/officeDocument/2006/customXml" ds:itemID="{66EC1EAC-15BD-4484-83B7-6D3DA6F5E84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350</Words>
  <Application>Microsoft Office PowerPoint</Application>
  <PresentationFormat>On-screen Show (4:3)</PresentationFormat>
  <Paragraphs>52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Two levels of Funding </vt:lpstr>
      <vt:lpstr>Award deadlines </vt:lpstr>
      <vt:lpstr>Faculty Development Changes </vt:lpstr>
      <vt:lpstr>How to apply for funds</vt:lpstr>
      <vt:lpstr>Faculty Development Online</vt:lpstr>
      <vt:lpstr>Additional funding opportunity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Kevin Collert</dc:creator>
  <cp:lastModifiedBy>Sarah Fedirka</cp:lastModifiedBy>
  <cp:revision>22</cp:revision>
  <dcterms:created xsi:type="dcterms:W3CDTF">2016-02-10T20:28:14Z</dcterms:created>
  <dcterms:modified xsi:type="dcterms:W3CDTF">2017-08-16T16:22:55Z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0x010100019513580A777148B8BBFC5DEB2F3C2B</vt:lpwstr>
  </property>
  <property fmtid="{D5CDD505-2E9C-101B-9397-08002B2CF9AE}" pid="3" name="_dlc_DocIdItemGuid">
    <vt:lpwstr>adb8451f-a09b-4a5f-bad2-b70413468424</vt:lpwstr>
  </property>
</Properties>
</file>