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2" Type="http://schemas.openxmlformats.org/officeDocument/2006/relationships/custom-properties" Target="docProps/custom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1.xml"/><Relationship Id="rId21" Type="http://schemas.openxmlformats.org/officeDocument/2006/relationships/customXml" Target="../customXml/item2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7" Type="http://schemas.openxmlformats.org/officeDocument/2006/relationships/slide" Target="slides/slide3.xml"/><Relationship Id="rId2" Type="http://schemas.openxmlformats.org/officeDocument/2006/relationships/presProps" Target="presProps.xml"/><Relationship Id="rId16" Type="http://schemas.openxmlformats.org/officeDocument/2006/relationships/slide" Target="slides/slide12.xml"/><Relationship Id="rId20" Type="http://schemas.openxmlformats.org/officeDocument/2006/relationships/customXml" Target="../customXml/item1.xml"/><Relationship Id="rId11" Type="http://schemas.openxmlformats.org/officeDocument/2006/relationships/slide" Target="slides/slide7.xml"/><Relationship Id="rId1" Type="http://schemas.openxmlformats.org/officeDocument/2006/relationships/theme" Target="theme/theme2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5" Type="http://schemas.openxmlformats.org/officeDocument/2006/relationships/slide" Target="slides/slide1.xml"/><Relationship Id="rId23" Type="http://schemas.openxmlformats.org/officeDocument/2006/relationships/customXml" Target="../customXml/item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ustomXml" Target="../customXml/item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://mfeldstein.com/academic-lms-market-share-enrollments-part-deux/" TargetMode="Externa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41" name="Shape 141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47" name="Shape 147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</p:txBody>
      </p:sp>
      <p:sp>
        <p:nvSpPr>
          <p:cNvPr id="153" name="Shape 153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</p:txBody>
      </p:sp>
      <p:sp>
        <p:nvSpPr>
          <p:cNvPr id="159" name="Shape 159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1B2432"/>
              </a:solidFill>
              <a:highlight>
                <a:srgbClr val="FFFFFF"/>
              </a:highlight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000">
              <a:solidFill>
                <a:schemeClr val="dk1"/>
              </a:solidFill>
            </a:endParaRPr>
          </a:p>
        </p:txBody>
      </p:sp>
      <p:sp>
        <p:nvSpPr>
          <p:cNvPr id="165" name="Shape 165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1" name="Shape 171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lnSpc>
                <a:spcPct val="90000"/>
              </a:lnSpc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9" name="Shape 89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lnSpc>
                <a:spcPct val="90000"/>
              </a:lnSpc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5" name="Shape 95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lnSpc>
                <a:spcPct val="90000"/>
              </a:lnSpc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1" name="Shape 101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lnSpc>
                <a:spcPct val="90000"/>
              </a:lnSpc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5" name="Shape 115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-US" sz="1200">
                <a:solidFill>
                  <a:schemeClr val="dk1"/>
                </a:solidFill>
              </a:rPr>
              <a:t>Source: </a:t>
            </a:r>
            <a:r>
              <a:rPr lang="en-US" sz="1200" u="sng">
                <a:solidFill>
                  <a:schemeClr val="hlink"/>
                </a:solidFill>
                <a:hlinkClick r:id="rId2"/>
              </a:rPr>
              <a:t>http://mfeldstein.com/academic-lms-market-share-enrollments-part-deux/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29" name="Shape 129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5" name="Shape 135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1524000" y="1122362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None/>
              <a:defRPr sz="1800"/>
            </a:lvl2pPr>
            <a:lvl3pPr indent="0" lvl="2" rtl="0">
              <a:spcBef>
                <a:spcPts val="0"/>
              </a:spcBef>
              <a:buNone/>
              <a:defRPr sz="1800"/>
            </a:lvl3pPr>
            <a:lvl4pPr indent="0" lvl="3" rtl="0">
              <a:spcBef>
                <a:spcPts val="0"/>
              </a:spcBef>
              <a:buNone/>
              <a:defRPr sz="1800"/>
            </a:lvl4pPr>
            <a:lvl5pPr indent="0" lvl="4" rtl="0">
              <a:spcBef>
                <a:spcPts val="0"/>
              </a:spcBef>
              <a:buNone/>
              <a:defRPr sz="1800"/>
            </a:lvl5pPr>
            <a:lvl6pPr indent="0" lvl="5" rtl="0">
              <a:spcBef>
                <a:spcPts val="0"/>
              </a:spcBef>
              <a:buNone/>
              <a:defRPr sz="1800"/>
            </a:lvl6pPr>
            <a:lvl7pPr indent="0" lvl="6" rtl="0">
              <a:spcBef>
                <a:spcPts val="0"/>
              </a:spcBef>
              <a:buNone/>
              <a:defRPr sz="1800"/>
            </a:lvl7pPr>
            <a:lvl8pPr indent="0" lvl="7" rtl="0">
              <a:spcBef>
                <a:spcPts val="0"/>
              </a:spcBef>
              <a:buNone/>
              <a:defRPr sz="1800"/>
            </a:lvl8pPr>
            <a:lvl9pPr indent="0" lvl="8" rtl="0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524000" y="3602037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x">
  <p:cSld name="Title and Vertical 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None/>
              <a:defRPr sz="1800"/>
            </a:lvl2pPr>
            <a:lvl3pPr indent="0" lvl="2" rtl="0">
              <a:spcBef>
                <a:spcPts val="0"/>
              </a:spcBef>
              <a:buNone/>
              <a:defRPr sz="1800"/>
            </a:lvl3pPr>
            <a:lvl4pPr indent="0" lvl="3" rtl="0">
              <a:spcBef>
                <a:spcPts val="0"/>
              </a:spcBef>
              <a:buNone/>
              <a:defRPr sz="1800"/>
            </a:lvl4pPr>
            <a:lvl5pPr indent="0" lvl="4" rtl="0">
              <a:spcBef>
                <a:spcPts val="0"/>
              </a:spcBef>
              <a:buNone/>
              <a:defRPr sz="1800"/>
            </a:lvl5pPr>
            <a:lvl6pPr indent="0" lvl="5" rtl="0">
              <a:spcBef>
                <a:spcPts val="0"/>
              </a:spcBef>
              <a:buNone/>
              <a:defRPr sz="1800"/>
            </a:lvl6pPr>
            <a:lvl7pPr indent="0" lvl="6" rtl="0">
              <a:spcBef>
                <a:spcPts val="0"/>
              </a:spcBef>
              <a:buNone/>
              <a:defRPr sz="1800"/>
            </a:lvl7pPr>
            <a:lvl8pPr indent="0" lvl="7" rtl="0">
              <a:spcBef>
                <a:spcPts val="0"/>
              </a:spcBef>
              <a:buNone/>
              <a:defRPr sz="1800"/>
            </a:lvl8pPr>
            <a:lvl9pPr indent="0" lvl="8" rtl="0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itleAndTx">
  <p:cSld name="Vertical Title and 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None/>
              <a:defRPr sz="1800"/>
            </a:lvl2pPr>
            <a:lvl3pPr indent="0" lvl="2" rtl="0">
              <a:spcBef>
                <a:spcPts val="0"/>
              </a:spcBef>
              <a:buNone/>
              <a:defRPr sz="1800"/>
            </a:lvl3pPr>
            <a:lvl4pPr indent="0" lvl="3" rtl="0">
              <a:spcBef>
                <a:spcPts val="0"/>
              </a:spcBef>
              <a:buNone/>
              <a:defRPr sz="1800"/>
            </a:lvl4pPr>
            <a:lvl5pPr indent="0" lvl="4" rtl="0">
              <a:spcBef>
                <a:spcPts val="0"/>
              </a:spcBef>
              <a:buNone/>
              <a:defRPr sz="1800"/>
            </a:lvl5pPr>
            <a:lvl6pPr indent="0" lvl="5" rtl="0">
              <a:spcBef>
                <a:spcPts val="0"/>
              </a:spcBef>
              <a:buNone/>
              <a:defRPr sz="1800"/>
            </a:lvl6pPr>
            <a:lvl7pPr indent="0" lvl="6" rtl="0">
              <a:spcBef>
                <a:spcPts val="0"/>
              </a:spcBef>
              <a:buNone/>
              <a:defRPr sz="1800"/>
            </a:lvl7pPr>
            <a:lvl8pPr indent="0" lvl="7" rtl="0">
              <a:spcBef>
                <a:spcPts val="0"/>
              </a:spcBef>
              <a:buNone/>
              <a:defRPr sz="1800"/>
            </a:lvl8pPr>
            <a:lvl9pPr indent="0" lvl="8" rtl="0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Title and Conten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None/>
              <a:defRPr sz="1800"/>
            </a:lvl2pPr>
            <a:lvl3pPr indent="0" lvl="2" rtl="0">
              <a:spcBef>
                <a:spcPts val="0"/>
              </a:spcBef>
              <a:buNone/>
              <a:defRPr sz="1800"/>
            </a:lvl3pPr>
            <a:lvl4pPr indent="0" lvl="3" rtl="0">
              <a:spcBef>
                <a:spcPts val="0"/>
              </a:spcBef>
              <a:buNone/>
              <a:defRPr sz="1800"/>
            </a:lvl4pPr>
            <a:lvl5pPr indent="0" lvl="4" rtl="0">
              <a:spcBef>
                <a:spcPts val="0"/>
              </a:spcBef>
              <a:buNone/>
              <a:defRPr sz="1800"/>
            </a:lvl5pPr>
            <a:lvl6pPr indent="0" lvl="5" rtl="0">
              <a:spcBef>
                <a:spcPts val="0"/>
              </a:spcBef>
              <a:buNone/>
              <a:defRPr sz="1800"/>
            </a:lvl6pPr>
            <a:lvl7pPr indent="0" lvl="6" rtl="0">
              <a:spcBef>
                <a:spcPts val="0"/>
              </a:spcBef>
              <a:buNone/>
              <a:defRPr sz="1800"/>
            </a:lvl7pPr>
            <a:lvl8pPr indent="0" lvl="7" rtl="0">
              <a:spcBef>
                <a:spcPts val="0"/>
              </a:spcBef>
              <a:buNone/>
              <a:defRPr sz="1800"/>
            </a:lvl8pPr>
            <a:lvl9pPr indent="0" lvl="8" rtl="0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None/>
              <a:defRPr sz="1800"/>
            </a:lvl2pPr>
            <a:lvl3pPr indent="0" lvl="2" rtl="0">
              <a:spcBef>
                <a:spcPts val="0"/>
              </a:spcBef>
              <a:buNone/>
              <a:defRPr sz="1800"/>
            </a:lvl3pPr>
            <a:lvl4pPr indent="0" lvl="3" rtl="0">
              <a:spcBef>
                <a:spcPts val="0"/>
              </a:spcBef>
              <a:buNone/>
              <a:defRPr sz="1800"/>
            </a:lvl4pPr>
            <a:lvl5pPr indent="0" lvl="4" rtl="0">
              <a:spcBef>
                <a:spcPts val="0"/>
              </a:spcBef>
              <a:buNone/>
              <a:defRPr sz="1800"/>
            </a:lvl5pPr>
            <a:lvl6pPr indent="0" lvl="5" rtl="0">
              <a:spcBef>
                <a:spcPts val="0"/>
              </a:spcBef>
              <a:buNone/>
              <a:defRPr sz="1800"/>
            </a:lvl6pPr>
            <a:lvl7pPr indent="0" lvl="6" rtl="0">
              <a:spcBef>
                <a:spcPts val="0"/>
              </a:spcBef>
              <a:buNone/>
              <a:defRPr sz="1800"/>
            </a:lvl7pPr>
            <a:lvl8pPr indent="0" lvl="7" rtl="0">
              <a:spcBef>
                <a:spcPts val="0"/>
              </a:spcBef>
              <a:buNone/>
              <a:defRPr sz="1800"/>
            </a:lvl8pPr>
            <a:lvl9pPr indent="0" lvl="8" rtl="0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831850" y="4589462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rgbClr val="888888"/>
              </a:buClr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Obj">
  <p:cSld name="Two Conten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None/>
              <a:defRPr sz="1800"/>
            </a:lvl2pPr>
            <a:lvl3pPr indent="0" lvl="2" rtl="0">
              <a:spcBef>
                <a:spcPts val="0"/>
              </a:spcBef>
              <a:buNone/>
              <a:defRPr sz="1800"/>
            </a:lvl3pPr>
            <a:lvl4pPr indent="0" lvl="3" rtl="0">
              <a:spcBef>
                <a:spcPts val="0"/>
              </a:spcBef>
              <a:buNone/>
              <a:defRPr sz="1800"/>
            </a:lvl4pPr>
            <a:lvl5pPr indent="0" lvl="4" rtl="0">
              <a:spcBef>
                <a:spcPts val="0"/>
              </a:spcBef>
              <a:buNone/>
              <a:defRPr sz="1800"/>
            </a:lvl5pPr>
            <a:lvl6pPr indent="0" lvl="5" rtl="0">
              <a:spcBef>
                <a:spcPts val="0"/>
              </a:spcBef>
              <a:buNone/>
              <a:defRPr sz="1800"/>
            </a:lvl6pPr>
            <a:lvl7pPr indent="0" lvl="6" rtl="0">
              <a:spcBef>
                <a:spcPts val="0"/>
              </a:spcBef>
              <a:buNone/>
              <a:defRPr sz="1800"/>
            </a:lvl7pPr>
            <a:lvl8pPr indent="0" lvl="7" rtl="0">
              <a:spcBef>
                <a:spcPts val="0"/>
              </a:spcBef>
              <a:buNone/>
              <a:defRPr sz="1800"/>
            </a:lvl8pPr>
            <a:lvl9pPr indent="0" lvl="8" rtl="0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2" type="body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TxTwoObj">
  <p:cSld name="Comparis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839787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None/>
              <a:defRPr sz="1800"/>
            </a:lvl2pPr>
            <a:lvl3pPr indent="0" lvl="2" rtl="0">
              <a:spcBef>
                <a:spcPts val="0"/>
              </a:spcBef>
              <a:buNone/>
              <a:defRPr sz="1800"/>
            </a:lvl3pPr>
            <a:lvl4pPr indent="0" lvl="3" rtl="0">
              <a:spcBef>
                <a:spcPts val="0"/>
              </a:spcBef>
              <a:buNone/>
              <a:defRPr sz="1800"/>
            </a:lvl4pPr>
            <a:lvl5pPr indent="0" lvl="4" rtl="0">
              <a:spcBef>
                <a:spcPts val="0"/>
              </a:spcBef>
              <a:buNone/>
              <a:defRPr sz="1800"/>
            </a:lvl5pPr>
            <a:lvl6pPr indent="0" lvl="5" rtl="0">
              <a:spcBef>
                <a:spcPts val="0"/>
              </a:spcBef>
              <a:buNone/>
              <a:defRPr sz="1800"/>
            </a:lvl6pPr>
            <a:lvl7pPr indent="0" lvl="6" rtl="0">
              <a:spcBef>
                <a:spcPts val="0"/>
              </a:spcBef>
              <a:buNone/>
              <a:defRPr sz="1800"/>
            </a:lvl7pPr>
            <a:lvl8pPr indent="0" lvl="7" rtl="0">
              <a:spcBef>
                <a:spcPts val="0"/>
              </a:spcBef>
              <a:buNone/>
              <a:defRPr sz="1800"/>
            </a:lvl8pPr>
            <a:lvl9pPr indent="0" lvl="8" rtl="0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839787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839787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3" type="body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4" type="body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None/>
              <a:defRPr sz="1800"/>
            </a:lvl2pPr>
            <a:lvl3pPr indent="0" lvl="2" rtl="0">
              <a:spcBef>
                <a:spcPts val="0"/>
              </a:spcBef>
              <a:buNone/>
              <a:defRPr sz="1800"/>
            </a:lvl3pPr>
            <a:lvl4pPr indent="0" lvl="3" rtl="0">
              <a:spcBef>
                <a:spcPts val="0"/>
              </a:spcBef>
              <a:buNone/>
              <a:defRPr sz="1800"/>
            </a:lvl4pPr>
            <a:lvl5pPr indent="0" lvl="4" rtl="0">
              <a:spcBef>
                <a:spcPts val="0"/>
              </a:spcBef>
              <a:buNone/>
              <a:defRPr sz="1800"/>
            </a:lvl5pPr>
            <a:lvl6pPr indent="0" lvl="5" rtl="0">
              <a:spcBef>
                <a:spcPts val="0"/>
              </a:spcBef>
              <a:buNone/>
              <a:defRPr sz="1800"/>
            </a:lvl6pPr>
            <a:lvl7pPr indent="0" lvl="6" rtl="0">
              <a:spcBef>
                <a:spcPts val="0"/>
              </a:spcBef>
              <a:buNone/>
              <a:defRPr sz="1800"/>
            </a:lvl7pPr>
            <a:lvl8pPr indent="0" lvl="7" rtl="0">
              <a:spcBef>
                <a:spcPts val="0"/>
              </a:spcBef>
              <a:buNone/>
              <a:defRPr sz="1800"/>
            </a:lvl8pPr>
            <a:lvl9pPr indent="0" lvl="8" rtl="0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7" name="Shape 47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Tx">
  <p:cSld name="Content with Caption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839787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None/>
              <a:defRPr sz="1800"/>
            </a:lvl2pPr>
            <a:lvl3pPr indent="0" lvl="2" rtl="0">
              <a:spcBef>
                <a:spcPts val="0"/>
              </a:spcBef>
              <a:buNone/>
              <a:defRPr sz="1800"/>
            </a:lvl3pPr>
            <a:lvl4pPr indent="0" lvl="3" rtl="0">
              <a:spcBef>
                <a:spcPts val="0"/>
              </a:spcBef>
              <a:buNone/>
              <a:defRPr sz="1800"/>
            </a:lvl4pPr>
            <a:lvl5pPr indent="0" lvl="4" rtl="0">
              <a:spcBef>
                <a:spcPts val="0"/>
              </a:spcBef>
              <a:buNone/>
              <a:defRPr sz="1800"/>
            </a:lvl5pPr>
            <a:lvl6pPr indent="0" lvl="5" rtl="0">
              <a:spcBef>
                <a:spcPts val="0"/>
              </a:spcBef>
              <a:buNone/>
              <a:defRPr sz="1800"/>
            </a:lvl6pPr>
            <a:lvl7pPr indent="0" lvl="6" rtl="0">
              <a:spcBef>
                <a:spcPts val="0"/>
              </a:spcBef>
              <a:buNone/>
              <a:defRPr sz="1800"/>
            </a:lvl7pPr>
            <a:lvl8pPr indent="0" lvl="7" rtl="0">
              <a:spcBef>
                <a:spcPts val="0"/>
              </a:spcBef>
              <a:buNone/>
              <a:defRPr sz="1800"/>
            </a:lvl8pPr>
            <a:lvl9pPr indent="0" lvl="8" rtl="0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5183187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54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508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2" type="body"/>
          </p:nvPr>
        </p:nvSpPr>
        <p:spPr>
          <a:xfrm>
            <a:off x="839787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picTx">
  <p:cSld name="Picture with Ca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839787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None/>
              <a:defRPr sz="1800"/>
            </a:lvl2pPr>
            <a:lvl3pPr indent="0" lvl="2" rtl="0">
              <a:spcBef>
                <a:spcPts val="0"/>
              </a:spcBef>
              <a:buNone/>
              <a:defRPr sz="1800"/>
            </a:lvl3pPr>
            <a:lvl4pPr indent="0" lvl="3" rtl="0">
              <a:spcBef>
                <a:spcPts val="0"/>
              </a:spcBef>
              <a:buNone/>
              <a:defRPr sz="1800"/>
            </a:lvl4pPr>
            <a:lvl5pPr indent="0" lvl="4" rtl="0">
              <a:spcBef>
                <a:spcPts val="0"/>
              </a:spcBef>
              <a:buNone/>
              <a:defRPr sz="1800"/>
            </a:lvl5pPr>
            <a:lvl6pPr indent="0" lvl="5" rtl="0">
              <a:spcBef>
                <a:spcPts val="0"/>
              </a:spcBef>
              <a:buNone/>
              <a:defRPr sz="1800"/>
            </a:lvl6pPr>
            <a:lvl7pPr indent="0" lvl="6" rtl="0">
              <a:spcBef>
                <a:spcPts val="0"/>
              </a:spcBef>
              <a:buNone/>
              <a:defRPr sz="1800"/>
            </a:lvl7pPr>
            <a:lvl8pPr indent="0" lvl="7" rtl="0">
              <a:spcBef>
                <a:spcPts val="0"/>
              </a:spcBef>
              <a:buNone/>
              <a:defRPr sz="1800"/>
            </a:lvl8pPr>
            <a:lvl9pPr indent="0" lvl="8" rtl="0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3" name="Shape 63"/>
          <p:cNvSpPr/>
          <p:nvPr>
            <p:ph idx="2" type="pic"/>
          </p:nvPr>
        </p:nvSpPr>
        <p:spPr>
          <a:xfrm>
            <a:off x="5183187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839787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None/>
              <a:defRPr sz="1800"/>
            </a:lvl2pPr>
            <a:lvl3pPr indent="0" lvl="2" rtl="0">
              <a:spcBef>
                <a:spcPts val="0"/>
              </a:spcBef>
              <a:buNone/>
              <a:defRPr sz="1800"/>
            </a:lvl3pPr>
            <a:lvl4pPr indent="0" lvl="3" rtl="0">
              <a:spcBef>
                <a:spcPts val="0"/>
              </a:spcBef>
              <a:buNone/>
              <a:defRPr sz="1800"/>
            </a:lvl4pPr>
            <a:lvl5pPr indent="0" lvl="4" rtl="0">
              <a:spcBef>
                <a:spcPts val="0"/>
              </a:spcBef>
              <a:buNone/>
              <a:defRPr sz="1800"/>
            </a:lvl5pPr>
            <a:lvl6pPr indent="0" lvl="5" rtl="0">
              <a:spcBef>
                <a:spcPts val="0"/>
              </a:spcBef>
              <a:buNone/>
              <a:defRPr sz="1800"/>
            </a:lvl6pPr>
            <a:lvl7pPr indent="0" lvl="6" rtl="0">
              <a:spcBef>
                <a:spcPts val="0"/>
              </a:spcBef>
              <a:buNone/>
              <a:defRPr sz="1800"/>
            </a:lvl7pPr>
            <a:lvl8pPr indent="0" lvl="7" rtl="0">
              <a:spcBef>
                <a:spcPts val="0"/>
              </a:spcBef>
              <a:buNone/>
              <a:defRPr sz="1800"/>
            </a:lvl8pPr>
            <a:lvl9pPr indent="0" lvl="8" rtl="0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indlay.edu/lms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indlay.edu/lms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1524000" y="2036762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buClr>
                <a:srgbClr val="FF8200"/>
              </a:buClr>
              <a:buSzPct val="25000"/>
              <a:buFont typeface="Arial"/>
              <a:buNone/>
            </a:pPr>
            <a:r>
              <a:rPr b="1" lang="en-US">
                <a:solidFill>
                  <a:srgbClr val="00A3D8"/>
                </a:solidFill>
                <a:latin typeface="Arial"/>
                <a:ea typeface="Arial"/>
                <a:cs typeface="Arial"/>
                <a:sym typeface="Arial"/>
              </a:rPr>
              <a:t>Online @ UF Updates &amp;</a:t>
            </a:r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buClr>
                <a:srgbClr val="FF8200"/>
              </a:buClr>
              <a:buSzPct val="25000"/>
              <a:buFont typeface="Arial"/>
              <a:buNone/>
            </a:pPr>
            <a:r>
              <a:rPr b="1" lang="en-US">
                <a:solidFill>
                  <a:srgbClr val="00A3D8"/>
                </a:solidFill>
                <a:latin typeface="Arial"/>
                <a:ea typeface="Arial"/>
                <a:cs typeface="Arial"/>
                <a:sym typeface="Arial"/>
              </a:rPr>
              <a:t>LMS Review 2017</a:t>
            </a: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944250" y="4407800"/>
            <a:ext cx="51369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b="1" lang="en-US">
                <a:solidFill>
                  <a:srgbClr val="FF8200"/>
                </a:solidFill>
              </a:rPr>
              <a:t>C. Damon Osborne, Ph.D.​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US" sz="1800">
                <a:solidFill>
                  <a:srgbClr val="212121"/>
                </a:solidFill>
              </a:rPr>
              <a:t>AVP for Online and Alternative Delivery Programs</a:t>
            </a:r>
          </a:p>
        </p:txBody>
      </p:sp>
      <p:sp>
        <p:nvSpPr>
          <p:cNvPr id="86" name="Shape 86"/>
          <p:cNvSpPr txBox="1"/>
          <p:nvPr>
            <p:ph idx="1" type="subTitle"/>
          </p:nvPr>
        </p:nvSpPr>
        <p:spPr>
          <a:xfrm>
            <a:off x="6275300" y="4407800"/>
            <a:ext cx="51369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b="1" lang="en-US">
                <a:solidFill>
                  <a:srgbClr val="FF8200"/>
                </a:solidFill>
              </a:rPr>
              <a:t>Carolyn Kraut, M.Ed.​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US" sz="1800">
                <a:solidFill>
                  <a:srgbClr val="212121"/>
                </a:solidFill>
              </a:rPr>
              <a:t>Online Instructional Designer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Clr>
                <a:srgbClr val="FF8200"/>
              </a:buClr>
              <a:buSzPct val="25000"/>
              <a:buFont typeface="Calibri"/>
              <a:buNone/>
            </a:pPr>
            <a:r>
              <a:rPr lang="en-US">
                <a:solidFill>
                  <a:srgbClr val="FF8200"/>
                </a:solidFill>
              </a:rPr>
              <a:t>Three Possible Outcomes</a:t>
            </a:r>
          </a:p>
        </p:txBody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838200" y="1975950"/>
            <a:ext cx="10515600" cy="331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57200" lvl="0" marL="4572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sz="3600"/>
              <a:t>Stay with Bb Learn</a:t>
            </a:r>
          </a:p>
          <a:p>
            <a:pPr indent="-457200" lvl="0" marL="4572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sz="3600"/>
              <a:t>Switch to Brightspace or Canvas</a:t>
            </a:r>
          </a:p>
          <a:p>
            <a:pPr indent="-457200" lvl="0" marL="4572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sz="3600"/>
              <a:t>Redo the Pilot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FF8200"/>
              </a:buClr>
              <a:buSzPct val="25000"/>
              <a:buFont typeface="Calibri"/>
              <a:buNone/>
            </a:pPr>
            <a:r>
              <a:rPr lang="en-US">
                <a:solidFill>
                  <a:srgbClr val="FF8200"/>
                </a:solidFill>
              </a:rPr>
              <a:t>Core Team</a:t>
            </a:r>
          </a:p>
        </p:txBody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838200" y="1614624"/>
            <a:ext cx="10515600" cy="395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177800" lvl="0" mar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3333"/>
              <a:buFont typeface="Arial"/>
              <a:buNone/>
            </a:pPr>
            <a:r>
              <a:rPr b="1" lang="en-US" sz="3000"/>
              <a:t>Executive Sponsors: </a:t>
            </a:r>
            <a:r>
              <a:rPr lang="en-US" sz="3000"/>
              <a:t>advocates &amp; advisors</a:t>
            </a:r>
          </a:p>
          <a:p>
            <a:pPr indent="-41910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-US" sz="3000"/>
              <a:t>Dr. McCandless (VP of Information Technology Services)</a:t>
            </a:r>
          </a:p>
          <a:p>
            <a:pPr indent="-41910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-US" sz="3000"/>
              <a:t>Dr. Osborne (AVP Online &amp; Alternative Delivery Programs)</a:t>
            </a:r>
          </a:p>
          <a:p>
            <a:pPr indent="-69850" lvl="0" marL="0" rtl="0">
              <a:lnSpc>
                <a:spcPct val="115000"/>
              </a:lnSpc>
              <a:spcBef>
                <a:spcPts val="100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b="1" lang="en-US" sz="3000"/>
              <a:t>Working Group: </a:t>
            </a:r>
            <a:r>
              <a:rPr lang="en-US" sz="3000"/>
              <a:t>project mgmt + technical/financial evaluation</a:t>
            </a:r>
            <a:r>
              <a:rPr b="1" lang="en-US" sz="3000"/>
              <a:t> </a:t>
            </a:r>
          </a:p>
          <a:p>
            <a:pPr indent="-41910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-US" sz="3000"/>
              <a:t>ATS (Brandon, Matt, Scott, Emily, and Steve)</a:t>
            </a:r>
          </a:p>
          <a:p>
            <a:pPr indent="-41910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-US" sz="3000"/>
              <a:t>Beth Stewart, CTE</a:t>
            </a:r>
          </a:p>
          <a:p>
            <a:pPr indent="-41910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-US" sz="3000"/>
              <a:t>Carolyn Kraut, UF Online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FF8200"/>
              </a:buClr>
              <a:buSzPct val="25000"/>
              <a:buFont typeface="Calibri"/>
              <a:buNone/>
            </a:pPr>
            <a:r>
              <a:rPr lang="en-US">
                <a:solidFill>
                  <a:srgbClr val="FF8200"/>
                </a:solidFill>
              </a:rPr>
              <a:t>Task Force</a:t>
            </a:r>
          </a:p>
        </p:txBody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838200" y="1550008"/>
            <a:ext cx="10515600" cy="379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1910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-US" sz="3000"/>
              <a:t>1 faculty member from each college</a:t>
            </a:r>
          </a:p>
          <a:p>
            <a:pPr indent="-41910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-US" sz="3000"/>
              <a:t>1 rep from FTAC, Library, Registrar, Disability Services, Winebrenner, TaskStream, ePortfolio, Starfish</a:t>
            </a:r>
          </a:p>
          <a:p>
            <a:pPr indent="-41910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-US" sz="3000"/>
              <a:t>Still adding students</a:t>
            </a: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b="1" sz="3000"/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buNone/>
            </a:pPr>
            <a:r>
              <a:rPr b="1" lang="en-US" sz="3000"/>
              <a:t>Role: </a:t>
            </a:r>
            <a:r>
              <a:rPr lang="en-US" sz="3000"/>
              <a:t>teaching &amp; learning evaluation, act as campus </a:t>
            </a:r>
            <a:r>
              <a:rPr lang="en-US"/>
              <a:t>liaison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FF8200"/>
              </a:buClr>
              <a:buSzPct val="25000"/>
              <a:buFont typeface="Calibri"/>
              <a:buNone/>
            </a:pPr>
            <a:r>
              <a:rPr lang="en-US">
                <a:solidFill>
                  <a:srgbClr val="FF8200"/>
                </a:solidFill>
              </a:rPr>
              <a:t>The Campus Community</a:t>
            </a:r>
          </a:p>
        </p:txBody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x="838200" y="1550008"/>
            <a:ext cx="10515600" cy="379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rtl="0">
              <a:lnSpc>
                <a:spcPct val="115000"/>
              </a:lnSpc>
              <a:spcBef>
                <a:spcPts val="0"/>
              </a:spcBef>
              <a:buNone/>
            </a:pPr>
            <a:r>
              <a:rPr b="1" lang="en-US" sz="3000"/>
              <a:t>Your Role</a:t>
            </a:r>
          </a:p>
          <a:p>
            <a:pPr indent="-41910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-US" sz="3000"/>
              <a:t>take the LMS Satisfaction survey</a:t>
            </a:r>
          </a:p>
          <a:p>
            <a:pPr indent="-41910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-US" sz="3000"/>
              <a:t>stay informed (</a:t>
            </a:r>
            <a:r>
              <a:rPr lang="en-US" sz="3000" u="sng">
                <a:solidFill>
                  <a:schemeClr val="hlink"/>
                </a:solidFill>
                <a:hlinkClick r:id="rId3"/>
              </a:rPr>
              <a:t>www.findlay.edu/lms</a:t>
            </a:r>
            <a:r>
              <a:rPr lang="en-US" sz="3000"/>
              <a:t> or use intranet)</a:t>
            </a:r>
          </a:p>
          <a:p>
            <a:pPr indent="-41910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-US" sz="3000"/>
              <a:t>attend open sessions</a:t>
            </a:r>
          </a:p>
          <a:p>
            <a:pPr indent="-41910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-US" sz="3000"/>
              <a:t>reach out to your campus liaison</a:t>
            </a:r>
          </a:p>
          <a:p>
            <a:pPr indent="-41910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-US" sz="3000"/>
              <a:t>give feedback &amp; ask questions!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FF8200"/>
              </a:buClr>
              <a:buSzPct val="25000"/>
              <a:buFont typeface="Calibri"/>
              <a:buNone/>
            </a:pPr>
            <a:r>
              <a:rPr lang="en-US">
                <a:solidFill>
                  <a:srgbClr val="FF8200"/>
                </a:solidFill>
              </a:rPr>
              <a:t>Upcoming Events</a:t>
            </a:r>
          </a:p>
        </p:txBody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838200" y="1550008"/>
            <a:ext cx="10515600" cy="379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457200" rtl="0">
              <a:lnSpc>
                <a:spcPct val="115000"/>
              </a:lnSpc>
              <a:spcBef>
                <a:spcPts val="0"/>
              </a:spcBef>
            </a:pPr>
            <a:r>
              <a:rPr lang="en-US" sz="3000"/>
              <a:t>Aug 14 - Sept 15: Survey open (link on website, will be emailed) </a:t>
            </a:r>
          </a:p>
          <a:p>
            <a:pPr indent="-41910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-US" sz="3000"/>
              <a:t>September 27 @ 9:30a: ATS Techfast - LMS Preview</a:t>
            </a:r>
          </a:p>
          <a:p>
            <a:pPr indent="-41910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-US" sz="3000"/>
              <a:t>Oct 2-6: open sessions w/ vendors (exact time/date TBA)</a:t>
            </a:r>
          </a:p>
          <a:p>
            <a:pPr indent="-419100" lvl="0" marL="4572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sz="3000"/>
              <a:t>Nov 29 @ noon: Nerd Lunch - Pilot Preview</a:t>
            </a: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3000"/>
              <a:t>Coming soon: monthly “Town Hall” meetings. The first will most likely be 2nd week of September.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FF8200"/>
              </a:buClr>
              <a:buSzPct val="25000"/>
              <a:buFont typeface="Calibri"/>
              <a:buNone/>
            </a:pPr>
            <a:r>
              <a:rPr lang="en-US" sz="6000">
                <a:solidFill>
                  <a:srgbClr val="FF8200"/>
                </a:solidFill>
              </a:rPr>
              <a:t>Get Involved!</a:t>
            </a:r>
          </a:p>
        </p:txBody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x="838200" y="1854808"/>
            <a:ext cx="10515600" cy="379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4800"/>
              <a:t>Go to</a:t>
            </a:r>
            <a:r>
              <a:rPr lang="en-US"/>
              <a:t> </a:t>
            </a:r>
            <a:r>
              <a:rPr lang="en-US" sz="4800" u="sng">
                <a:solidFill>
                  <a:schemeClr val="hlink"/>
                </a:solidFill>
                <a:hlinkClick r:id="rId3"/>
              </a:rPr>
              <a:t>www. findlay.edu/lms</a:t>
            </a:r>
          </a:p>
          <a:p>
            <a:pPr indent="-457200" lvl="0" marL="914400" rtl="0">
              <a:lnSpc>
                <a:spcPct val="115000"/>
              </a:lnSpc>
              <a:spcBef>
                <a:spcPts val="1000"/>
              </a:spcBef>
              <a:buSzPct val="100000"/>
            </a:pPr>
            <a:r>
              <a:rPr lang="en-US" sz="3600"/>
              <a:t>Take the LMS Satisfaction survey.</a:t>
            </a:r>
          </a:p>
          <a:p>
            <a:pPr indent="-457200" lvl="0" marL="9144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-US" sz="3600"/>
              <a:t>Check the calendar for open sessions.</a:t>
            </a:r>
          </a:p>
          <a:p>
            <a:pPr indent="-457200" lvl="0" marL="9144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-US" sz="3600"/>
              <a:t>Submit feedback.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Clr>
                <a:srgbClr val="FF8200"/>
              </a:buClr>
              <a:buSzPct val="25000"/>
              <a:buFont typeface="Calibri"/>
              <a:buNone/>
            </a:pPr>
            <a:r>
              <a:rPr lang="en-US">
                <a:solidFill>
                  <a:srgbClr val="FF8200"/>
                </a:solidFill>
              </a:rPr>
              <a:t>Training Opportunities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838200" y="1854808"/>
            <a:ext cx="10515600" cy="379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19100" lvl="0" marL="4572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sz="3000">
                <a:highlight>
                  <a:srgbClr val="FFFFFF"/>
                </a:highlight>
              </a:rPr>
              <a:t>Teaching Online @ UF​</a:t>
            </a:r>
          </a:p>
          <a:p>
            <a:pPr indent="-419100" lvl="0" marL="457200" rtl="0">
              <a:lnSpc>
                <a:spcPct val="134400"/>
              </a:lnSpc>
              <a:spcBef>
                <a:spcPts val="0"/>
              </a:spcBef>
              <a:buSzPct val="100000"/>
            </a:pPr>
            <a:r>
              <a:rPr lang="en-US" sz="3000">
                <a:highlight>
                  <a:srgbClr val="FFFFFF"/>
                </a:highlight>
              </a:rPr>
              <a:t>Quality Matters​</a:t>
            </a:r>
          </a:p>
          <a:p>
            <a:pPr indent="-419100" lvl="0" marL="457200" rtl="0">
              <a:lnSpc>
                <a:spcPct val="134400"/>
              </a:lnSpc>
              <a:spcBef>
                <a:spcPts val="0"/>
              </a:spcBef>
              <a:buSzPct val="100000"/>
            </a:pPr>
            <a:r>
              <a:rPr lang="en-US" sz="3000">
                <a:highlight>
                  <a:srgbClr val="FFFFFF"/>
                </a:highlight>
              </a:rPr>
              <a:t>ATS – skills/tools​</a:t>
            </a:r>
          </a:p>
          <a:p>
            <a:pPr indent="-419100" lvl="0" marL="457200" rtl="0">
              <a:lnSpc>
                <a:spcPct val="134400"/>
              </a:lnSpc>
              <a:spcBef>
                <a:spcPts val="0"/>
              </a:spcBef>
              <a:buSzPct val="100000"/>
            </a:pPr>
            <a:r>
              <a:rPr lang="en-US" sz="3000">
                <a:highlight>
                  <a:srgbClr val="FFFFFF"/>
                </a:highlight>
              </a:rPr>
              <a:t>Tuesday Teas w/Dr. 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Clr>
                <a:srgbClr val="FF8200"/>
              </a:buClr>
              <a:buSzPct val="25000"/>
              <a:buFont typeface="Calibri"/>
              <a:buNone/>
            </a:pPr>
            <a:r>
              <a:rPr lang="en-US">
                <a:solidFill>
                  <a:srgbClr val="FF8200"/>
                </a:solidFill>
              </a:rPr>
              <a:t>Support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838200" y="1854808"/>
            <a:ext cx="10515600" cy="379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19100" lvl="0" marL="457200" rtl="0">
              <a:lnSpc>
                <a:spcPct val="134400"/>
              </a:lnSpc>
              <a:spcBef>
                <a:spcPts val="0"/>
              </a:spcBef>
              <a:buSzPct val="100000"/>
            </a:pPr>
            <a:r>
              <a:rPr lang="en-US" sz="3000">
                <a:highlight>
                  <a:srgbClr val="FFFFFF"/>
                </a:highlight>
              </a:rPr>
              <a:t>Carolyn Kraut – Online Instructional Designer​</a:t>
            </a:r>
          </a:p>
          <a:p>
            <a:pPr indent="-419100" lvl="0" marL="457200" rtl="0">
              <a:lnSpc>
                <a:spcPct val="134400"/>
              </a:lnSpc>
              <a:spcBef>
                <a:spcPts val="0"/>
              </a:spcBef>
              <a:buSzPct val="100000"/>
            </a:pPr>
            <a:r>
              <a:rPr lang="en-US" sz="3000">
                <a:highlight>
                  <a:srgbClr val="FFFFFF"/>
                </a:highlight>
              </a:rPr>
              <a:t>ATS​</a:t>
            </a:r>
          </a:p>
          <a:p>
            <a:pPr indent="-419100" lvl="1" marL="914400" rtl="0">
              <a:lnSpc>
                <a:spcPct val="136421"/>
              </a:lnSpc>
              <a:spcBef>
                <a:spcPts val="0"/>
              </a:spcBef>
              <a:buSzPct val="100000"/>
            </a:pPr>
            <a:r>
              <a:rPr lang="en-US" sz="3000">
                <a:highlight>
                  <a:srgbClr val="FFFFFF"/>
                </a:highlight>
              </a:rPr>
              <a:t>Matt Kraut – COB and COE​</a:t>
            </a:r>
          </a:p>
          <a:p>
            <a:pPr indent="-419100" lvl="1" marL="914400" rtl="0">
              <a:lnSpc>
                <a:spcPct val="136421"/>
              </a:lnSpc>
              <a:spcBef>
                <a:spcPts val="0"/>
              </a:spcBef>
              <a:buSzPct val="100000"/>
            </a:pPr>
            <a:r>
              <a:rPr lang="en-US" sz="3000">
                <a:highlight>
                  <a:srgbClr val="FFFFFF"/>
                </a:highlight>
              </a:rPr>
              <a:t>Emily Walling – COLA and COHP​</a:t>
            </a:r>
          </a:p>
          <a:p>
            <a:pPr indent="-419100" lvl="1" marL="914400" rtl="0">
              <a:lnSpc>
                <a:spcPct val="136421"/>
              </a:lnSpc>
              <a:spcBef>
                <a:spcPts val="0"/>
              </a:spcBef>
              <a:buSzPct val="100000"/>
            </a:pPr>
            <a:r>
              <a:rPr lang="en-US" sz="3000">
                <a:highlight>
                  <a:srgbClr val="FFFFFF"/>
                </a:highlight>
              </a:rPr>
              <a:t>Steve Clymer – COP and COS​</a:t>
            </a:r>
          </a:p>
          <a:p>
            <a:pPr indent="-419100" lvl="0" marL="457200" rtl="0">
              <a:lnSpc>
                <a:spcPct val="134400"/>
              </a:lnSpc>
              <a:spcBef>
                <a:spcPts val="0"/>
              </a:spcBef>
              <a:buSzPct val="100000"/>
            </a:pPr>
            <a:r>
              <a:rPr lang="en-US" sz="3000">
                <a:highlight>
                  <a:srgbClr val="FFFFFF"/>
                </a:highlight>
              </a:rPr>
              <a:t>ITS Helpdesk/Knowledge Bar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Clr>
                <a:srgbClr val="FF8200"/>
              </a:buClr>
              <a:buSzPct val="25000"/>
              <a:buFont typeface="Calibri"/>
              <a:buNone/>
            </a:pPr>
            <a:r>
              <a:rPr lang="en-US">
                <a:solidFill>
                  <a:srgbClr val="FF8200"/>
                </a:solidFill>
              </a:rPr>
              <a:t>In General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838200" y="1854808"/>
            <a:ext cx="10515600" cy="379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19100" lvl="0" marL="457200" rtl="0">
              <a:lnSpc>
                <a:spcPct val="134400"/>
              </a:lnSpc>
              <a:spcBef>
                <a:spcPts val="0"/>
              </a:spcBef>
              <a:buSzPct val="100000"/>
            </a:pPr>
            <a:r>
              <a:rPr lang="en-US" sz="3000">
                <a:highlight>
                  <a:srgbClr val="FFFFFF"/>
                </a:highlight>
              </a:rPr>
              <a:t>Update on UF/The Learning House relationship​</a:t>
            </a:r>
          </a:p>
          <a:p>
            <a:pPr indent="-419100" lvl="0" marL="457200" rtl="0">
              <a:lnSpc>
                <a:spcPct val="134400"/>
              </a:lnSpc>
              <a:spcBef>
                <a:spcPts val="0"/>
              </a:spcBef>
              <a:buSzPct val="100000"/>
            </a:pPr>
            <a:r>
              <a:rPr lang="en-US" sz="3000">
                <a:highlight>
                  <a:srgbClr val="FFFFFF"/>
                </a:highlight>
              </a:rPr>
              <a:t>New programs​</a:t>
            </a:r>
          </a:p>
          <a:p>
            <a:pPr indent="-419100" lvl="0" marL="457200" rtl="0">
              <a:lnSpc>
                <a:spcPct val="134400"/>
              </a:lnSpc>
              <a:spcBef>
                <a:spcPts val="0"/>
              </a:spcBef>
              <a:buSzPct val="100000"/>
            </a:pPr>
            <a:r>
              <a:rPr lang="en-US" sz="3000">
                <a:highlight>
                  <a:srgbClr val="FFFFFF"/>
                </a:highlight>
              </a:rPr>
              <a:t>Staying informed? How about a newsletter!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10" name="Shape 1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2192000" cy="4440380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Shape 111"/>
          <p:cNvSpPr/>
          <p:nvPr/>
        </p:nvSpPr>
        <p:spPr>
          <a:xfrm>
            <a:off x="8594175" y="6155775"/>
            <a:ext cx="3358800" cy="561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12" name="Shape 11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33912" y="4698837"/>
            <a:ext cx="7610475" cy="1533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Clr>
                <a:srgbClr val="FF8200"/>
              </a:buClr>
              <a:buSzPct val="25000"/>
              <a:buFont typeface="Calibri"/>
              <a:buNone/>
            </a:pPr>
            <a:r>
              <a:rPr lang="en-US">
                <a:solidFill>
                  <a:srgbClr val="FF8200"/>
                </a:solidFill>
              </a:rPr>
              <a:t>Reasons to Start a Review</a:t>
            </a:r>
          </a:p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838200" y="1854808"/>
            <a:ext cx="10515600" cy="379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57200" lvl="0" marL="4572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sz="3600"/>
              <a:t>New contract </a:t>
            </a:r>
            <a:r>
              <a:rPr lang="en-US" sz="3600">
                <a:solidFill>
                  <a:srgbClr val="00A3D8"/>
                </a:solidFill>
              </a:rPr>
              <a:t>---&gt; migrate w/ minimal overlap</a:t>
            </a:r>
          </a:p>
          <a:p>
            <a:pPr indent="-457200" lvl="0" marL="4572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sz="3600"/>
              <a:t>Bb Ultra </a:t>
            </a:r>
            <a:r>
              <a:rPr lang="en-US" sz="3600">
                <a:solidFill>
                  <a:srgbClr val="00A3D8"/>
                </a:solidFill>
              </a:rPr>
              <a:t>---&gt; continued support for Learn?</a:t>
            </a:r>
          </a:p>
          <a:p>
            <a:pPr indent="-457200" lvl="0" marL="4572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sz="3600"/>
              <a:t>Dissatisfaction </a:t>
            </a:r>
            <a:r>
              <a:rPr lang="en-US" sz="3600">
                <a:solidFill>
                  <a:srgbClr val="00A3D8"/>
                </a:solidFill>
              </a:rPr>
              <a:t>---&gt; mobile + admin + company</a:t>
            </a:r>
          </a:p>
          <a:p>
            <a:pPr indent="-457200" lvl="0" marL="4572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sz="3600"/>
              <a:t>Promising research on alternatives!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LMS Market Share May 2017</a:t>
            </a:r>
          </a:p>
        </p:txBody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5" name="Shape 125"/>
          <p:cNvSpPr/>
          <p:nvPr/>
        </p:nvSpPr>
        <p:spPr>
          <a:xfrm>
            <a:off x="-24375" y="0"/>
            <a:ext cx="12216300" cy="6858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26" name="Shape 1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93865" y="0"/>
            <a:ext cx="9604269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Clr>
                <a:srgbClr val="FF8200"/>
              </a:buClr>
              <a:buSzPct val="25000"/>
              <a:buFont typeface="Calibri"/>
              <a:buNone/>
            </a:pPr>
            <a:r>
              <a:rPr lang="en-US">
                <a:solidFill>
                  <a:srgbClr val="FF8200"/>
                </a:solidFill>
              </a:rPr>
              <a:t>Driving Principles</a:t>
            </a:r>
          </a:p>
        </p:txBody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838200" y="1975950"/>
            <a:ext cx="10515600" cy="331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57200" lvl="0" marL="4572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sz="3600"/>
              <a:t>Usability (Desktop AND Mobile)</a:t>
            </a:r>
          </a:p>
          <a:p>
            <a:pPr indent="-457200" lvl="0" marL="4572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sz="3600"/>
              <a:t>Pedagogical &amp; Technical Needs</a:t>
            </a:r>
          </a:p>
          <a:p>
            <a:pPr indent="-457200" lvl="0" marL="4572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sz="3600"/>
              <a:t>Dependability (system and company itself)</a:t>
            </a:r>
          </a:p>
          <a:p>
            <a:pPr indent="-457200" lvl="0" marL="4572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sz="3600"/>
              <a:t>Cost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FF8200"/>
              </a:buClr>
              <a:buSzPct val="25000"/>
              <a:buFont typeface="Calibri"/>
              <a:buNone/>
            </a:pPr>
            <a:r>
              <a:rPr lang="en-US">
                <a:solidFill>
                  <a:srgbClr val="FF8200"/>
                </a:solidFill>
              </a:rPr>
              <a:t>Timeline &amp; Decision-Making</a:t>
            </a:r>
          </a:p>
        </p:txBody>
      </p:sp>
      <p:pic>
        <p:nvPicPr>
          <p:cNvPr descr="LMS Review Timeline.png" id="138" name="Shape 1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39650" y="1690825"/>
            <a:ext cx="9512699" cy="3956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881cbc62-9c94-4650-91c8-fbcdad032e96">65M42YJNURMD-181750148-13</_dlc_DocId>
    <_dlc_DocIdUrl xmlns="881cbc62-9c94-4650-91c8-fbcdad032e96">
      <Url>https://www.findlay.edu/offices/academic/center-teaching-excellence/_layouts/15/DocIdRedir.aspx?ID=65M42YJNURMD-181750148-13</Url>
      <Description>65M42YJNURMD-181750148-13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9513580A777148B8BBFC5DEB2F3C2B" ma:contentTypeVersion="2" ma:contentTypeDescription="Create a new document." ma:contentTypeScope="" ma:versionID="e4643ef6d436a45600404c6bba2d2d80">
  <xsd:schema xmlns:xsd="http://www.w3.org/2001/XMLSchema" xmlns:xs="http://www.w3.org/2001/XMLSchema" xmlns:p="http://schemas.microsoft.com/office/2006/metadata/properties" xmlns:ns2="881cbc62-9c94-4650-91c8-fbcdad032e96" targetNamespace="http://schemas.microsoft.com/office/2006/metadata/properties" ma:root="true" ma:fieldsID="f1051dfa0194e51f804a4a08af94aa3e" ns2:_="">
    <xsd:import namespace="881cbc62-9c94-4650-91c8-fbcdad032e9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1cbc62-9c94-4650-91c8-fbcdad032e9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DA97A5C-13C1-402F-951C-A8A87176921F}"/>
</file>

<file path=customXml/itemProps2.xml><?xml version="1.0" encoding="utf-8"?>
<ds:datastoreItem xmlns:ds="http://schemas.openxmlformats.org/officeDocument/2006/customXml" ds:itemID="{D4C8A690-E843-4DDA-981F-0342ADB35FB6}"/>
</file>

<file path=customXml/itemProps3.xml><?xml version="1.0" encoding="utf-8"?>
<ds:datastoreItem xmlns:ds="http://schemas.openxmlformats.org/officeDocument/2006/customXml" ds:itemID="{A32EC103-6E80-4EAD-8C1F-CCC863C89B8E}"/>
</file>

<file path=customXml/itemProps4.xml><?xml version="1.0" encoding="utf-8"?>
<ds:datastoreItem xmlns:ds="http://schemas.openxmlformats.org/officeDocument/2006/customXml" ds:itemID="{CEE73985-C1D9-4C4B-BAF5-A59CDF5F7E5F}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0x010100019513580A777148B8BBFC5DEB2F3C2B</vt:lpwstr>
  </property>
  <property fmtid="{D5CDD505-2E9C-101B-9397-08002B2CF9AE}" pid="3" name="_dlc_DocIdItemGuid">
    <vt:lpwstr>c30909fd-197a-4a33-883a-05f123e44898</vt:lpwstr>
  </property>
</Properties>
</file>