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harts/chart8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colors7.xml" ContentType="application/vnd.ms-office.chartcolorstyle+xml"/>
  <Override PartName="/ppt/charts/style6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colors6.xml" ContentType="application/vnd.ms-office.chartcolorstyle+xml"/>
  <Override PartName="/ppt/charts/style7.xml" ContentType="application/vnd.ms-office.chartstyle+xml"/>
  <Override PartName="/ppt/charts/colors5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4" r:id="rId4"/>
    <p:sldId id="274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1" r:id="rId13"/>
    <p:sldId id="257" r:id="rId14"/>
    <p:sldId id="265" r:id="rId15"/>
    <p:sldId id="264" r:id="rId16"/>
    <p:sldId id="271" r:id="rId17"/>
    <p:sldId id="283" r:id="rId18"/>
    <p:sldId id="275" r:id="rId19"/>
    <p:sldId id="262" r:id="rId20"/>
    <p:sldId id="263" r:id="rId21"/>
    <p:sldId id="280" r:id="rId22"/>
    <p:sldId id="281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41135972578025E-2"/>
          <c:y val="3.7058805496239064E-2"/>
          <c:w val="0.91588317208979897"/>
          <c:h val="0.7004973371655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 vs I'!$B$1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 vs I'!$A$2:$A$3</c:f>
              <c:strCache>
                <c:ptCount val="2"/>
                <c:pt idx="0">
                  <c:v>Extroversion</c:v>
                </c:pt>
                <c:pt idx="1">
                  <c:v>Introversion</c:v>
                </c:pt>
              </c:strCache>
            </c:strRef>
          </c:cat>
          <c:val>
            <c:numRef>
              <c:f>'E vs I'!$B$2:$B$3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'E vs I'!$C$1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 vs I'!$A$2:$A$3</c:f>
              <c:strCache>
                <c:ptCount val="2"/>
                <c:pt idx="0">
                  <c:v>Extroversion</c:v>
                </c:pt>
                <c:pt idx="1">
                  <c:v>Introversion</c:v>
                </c:pt>
              </c:strCache>
            </c:strRef>
          </c:cat>
          <c:val>
            <c:numRef>
              <c:f>'E vs I'!$C$2:$C$3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'E vs I'!$D$1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 vs I'!$A$2:$A$3</c:f>
              <c:strCache>
                <c:ptCount val="2"/>
                <c:pt idx="0">
                  <c:v>Extroversion</c:v>
                </c:pt>
                <c:pt idx="1">
                  <c:v>Introversion</c:v>
                </c:pt>
              </c:strCache>
            </c:strRef>
          </c:cat>
          <c:val>
            <c:numRef>
              <c:f>'E vs I'!$D$2:$D$3</c:f>
              <c:numCache>
                <c:formatCode>0.0%</c:formatCode>
                <c:ptCount val="2"/>
                <c:pt idx="0">
                  <c:v>0.49299999999999999</c:v>
                </c:pt>
                <c:pt idx="1">
                  <c:v>0.50700000000000001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78080"/>
        <c:axId val="117679616"/>
      </c:barChart>
      <c:catAx>
        <c:axId val="1176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79616"/>
        <c:crosses val="autoZero"/>
        <c:auto val="1"/>
        <c:lblAlgn val="ctr"/>
        <c:lblOffset val="100"/>
        <c:noMultiLvlLbl val="0"/>
      </c:catAx>
      <c:valAx>
        <c:axId val="1176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 vs S'!$B$1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 vs S'!$A$2:$A$3</c:f>
              <c:strCache>
                <c:ptCount val="2"/>
                <c:pt idx="0">
                  <c:v>Intuitive</c:v>
                </c:pt>
                <c:pt idx="1">
                  <c:v>Sensing</c:v>
                </c:pt>
              </c:strCache>
            </c:strRef>
          </c:cat>
          <c:val>
            <c:numRef>
              <c:f>'N vs S'!$B$2:$B$3</c:f>
              <c:numCache>
                <c:formatCode>0%</c:formatCode>
                <c:ptCount val="2"/>
                <c:pt idx="0">
                  <c:v>0.46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'N vs S'!$C$1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 vs S'!$A$2:$A$3</c:f>
              <c:strCache>
                <c:ptCount val="2"/>
                <c:pt idx="0">
                  <c:v>Intuitive</c:v>
                </c:pt>
                <c:pt idx="1">
                  <c:v>Sensing</c:v>
                </c:pt>
              </c:strCache>
            </c:strRef>
          </c:cat>
          <c:val>
            <c:numRef>
              <c:f>'N vs S'!$C$2:$C$3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'N vs S'!$D$1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 vs S'!$A$2:$A$3</c:f>
              <c:strCache>
                <c:ptCount val="2"/>
                <c:pt idx="0">
                  <c:v>Intuitive</c:v>
                </c:pt>
                <c:pt idx="1">
                  <c:v>Sensing</c:v>
                </c:pt>
              </c:strCache>
            </c:strRef>
          </c:cat>
          <c:val>
            <c:numRef>
              <c:f>'N vs S'!$D$2:$D$3</c:f>
              <c:numCache>
                <c:formatCode>0.0%</c:formatCode>
                <c:ptCount val="2"/>
                <c:pt idx="0">
                  <c:v>0.26700000000000002</c:v>
                </c:pt>
                <c:pt idx="1">
                  <c:v>0.73299999999999998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86208"/>
        <c:axId val="118287744"/>
      </c:barChart>
      <c:catAx>
        <c:axId val="1182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87744"/>
        <c:crosses val="autoZero"/>
        <c:auto val="1"/>
        <c:lblAlgn val="ctr"/>
        <c:lblOffset val="100"/>
        <c:noMultiLvlLbl val="0"/>
      </c:catAx>
      <c:valAx>
        <c:axId val="1182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 vs F'!$B$1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vs F'!$A$2:$A$3</c:f>
              <c:strCache>
                <c:ptCount val="2"/>
                <c:pt idx="0">
                  <c:v>Feeling</c:v>
                </c:pt>
                <c:pt idx="1">
                  <c:v>Thinking</c:v>
                </c:pt>
              </c:strCache>
            </c:strRef>
          </c:cat>
          <c:val>
            <c:numRef>
              <c:f>'T vs F'!$B$2:$B$3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'T vs F'!$C$1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vs F'!$A$2:$A$3</c:f>
              <c:strCache>
                <c:ptCount val="2"/>
                <c:pt idx="0">
                  <c:v>Feeling</c:v>
                </c:pt>
                <c:pt idx="1">
                  <c:v>Thinking</c:v>
                </c:pt>
              </c:strCache>
            </c:strRef>
          </c:cat>
          <c:val>
            <c:numRef>
              <c:f>'T vs F'!$C$2:$C$3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'T vs F'!$D$1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 vs F'!$A$2:$A$3</c:f>
              <c:strCache>
                <c:ptCount val="2"/>
                <c:pt idx="0">
                  <c:v>Feeling</c:v>
                </c:pt>
                <c:pt idx="1">
                  <c:v>Thinking</c:v>
                </c:pt>
              </c:strCache>
            </c:strRef>
          </c:cat>
          <c:val>
            <c:numRef>
              <c:f>'T vs F'!$D$2:$D$3</c:f>
              <c:numCache>
                <c:formatCode>0.0%</c:formatCode>
                <c:ptCount val="2"/>
                <c:pt idx="0">
                  <c:v>0.59799999999999998</c:v>
                </c:pt>
                <c:pt idx="1">
                  <c:v>0.40200000000000002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38528"/>
        <c:axId val="118040064"/>
      </c:barChart>
      <c:catAx>
        <c:axId val="1180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0064"/>
        <c:crosses val="autoZero"/>
        <c:auto val="1"/>
        <c:lblAlgn val="ctr"/>
        <c:lblOffset val="100"/>
        <c:noMultiLvlLbl val="0"/>
      </c:catAx>
      <c:valAx>
        <c:axId val="11804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 vs P'!$B$1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 vs P'!$A$2:$A$3</c:f>
              <c:strCache>
                <c:ptCount val="2"/>
                <c:pt idx="0">
                  <c:v>Judging</c:v>
                </c:pt>
                <c:pt idx="1">
                  <c:v>Perceiving</c:v>
                </c:pt>
              </c:strCache>
            </c:strRef>
          </c:cat>
          <c:val>
            <c:numRef>
              <c:f>'J vs P'!$B$2:$B$3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'J vs P'!$C$1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 vs P'!$A$2:$A$3</c:f>
              <c:strCache>
                <c:ptCount val="2"/>
                <c:pt idx="0">
                  <c:v>Judging</c:v>
                </c:pt>
                <c:pt idx="1">
                  <c:v>Perceiving</c:v>
                </c:pt>
              </c:strCache>
            </c:strRef>
          </c:cat>
          <c:val>
            <c:numRef>
              <c:f>'J vs P'!$C$2:$C$3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'J vs P'!$D$1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 vs P'!$A$2:$A$3</c:f>
              <c:strCache>
                <c:ptCount val="2"/>
                <c:pt idx="0">
                  <c:v>Judging</c:v>
                </c:pt>
                <c:pt idx="1">
                  <c:v>Perceiving</c:v>
                </c:pt>
              </c:strCache>
            </c:strRef>
          </c:cat>
          <c:val>
            <c:numRef>
              <c:f>'J vs P'!$D$2:$D$3</c:f>
              <c:numCache>
                <c:formatCode>0.0%</c:formatCode>
                <c:ptCount val="2"/>
                <c:pt idx="0">
                  <c:v>0.54100000000000004</c:v>
                </c:pt>
                <c:pt idx="1">
                  <c:v>0.45900000000000002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10080"/>
        <c:axId val="118111616"/>
      </c:barChart>
      <c:catAx>
        <c:axId val="1181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11616"/>
        <c:crosses val="autoZero"/>
        <c:auto val="1"/>
        <c:lblAlgn val="ctr"/>
        <c:lblOffset val="100"/>
        <c:noMultiLvlLbl val="0"/>
      </c:catAx>
      <c:valAx>
        <c:axId val="118111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10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64762758851455E-2"/>
          <c:y val="4.5105366790166482E-2"/>
          <c:w val="0.93073614682694683"/>
          <c:h val="0.81477892963503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P1s!$T$13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P1s!$U$13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P1s!$T$14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P1s!$U$14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P1s!$T$15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P1s!$U$15</c:f>
              <c:numCache>
                <c:formatCode>0%</c:formatCode>
                <c:ptCount val="1"/>
              </c:numCache>
            </c:numRef>
          </c:val>
        </c:ser>
        <c:ser>
          <c:idx val="3"/>
          <c:order val="3"/>
          <c:tx>
            <c:strRef>
              <c:f>P1s!$T$16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P1s!$U$16</c:f>
              <c:numCache>
                <c:formatCode>0%</c:formatCode>
                <c:ptCount val="1"/>
              </c:numCache>
            </c:numRef>
          </c:val>
        </c:ser>
        <c:ser>
          <c:idx val="4"/>
          <c:order val="4"/>
          <c:tx>
            <c:strRef>
              <c:f>P1s!$T$17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P1s!$U$17</c:f>
              <c:numCache>
                <c:formatCode>0%</c:formatCode>
                <c:ptCount val="1"/>
              </c:numCache>
            </c:numRef>
          </c:val>
        </c:ser>
        <c:ser>
          <c:idx val="5"/>
          <c:order val="5"/>
          <c:tx>
            <c:strRef>
              <c:f>P1s!$T$18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P1s!$U$18</c:f>
              <c:numCache>
                <c:formatCode>0%</c:formatCode>
                <c:ptCount val="1"/>
              </c:numCache>
            </c:numRef>
          </c:val>
        </c:ser>
        <c:ser>
          <c:idx val="6"/>
          <c:order val="6"/>
          <c:tx>
            <c:strRef>
              <c:f>P1s!$T$19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P1s!$U$19</c:f>
              <c:numCache>
                <c:formatCode>0%</c:formatCode>
                <c:ptCount val="1"/>
              </c:numCache>
            </c:numRef>
          </c:val>
        </c:ser>
        <c:ser>
          <c:idx val="7"/>
          <c:order val="7"/>
          <c:tx>
            <c:strRef>
              <c:f>P1s!$T$20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P1s!$U$20</c:f>
              <c:numCache>
                <c:formatCode>0%</c:formatCode>
                <c:ptCount val="1"/>
              </c:numCache>
            </c:numRef>
          </c:val>
        </c:ser>
        <c:ser>
          <c:idx val="8"/>
          <c:order val="8"/>
          <c:tx>
            <c:strRef>
              <c:f>P1s!$T$21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P1s!$U$21</c:f>
              <c:numCache>
                <c:formatCode>0%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12480"/>
        <c:axId val="118214016"/>
      </c:barChart>
      <c:catAx>
        <c:axId val="11821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214016"/>
        <c:crosses val="autoZero"/>
        <c:auto val="1"/>
        <c:lblAlgn val="ctr"/>
        <c:lblOffset val="100"/>
        <c:noMultiLvlLbl val="0"/>
      </c:catAx>
      <c:valAx>
        <c:axId val="118214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212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MBP!$B$1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MBP!$A$2:$A$5</c:f>
              <c:strCache>
                <c:ptCount val="4"/>
                <c:pt idx="0">
                  <c:v>ENFJ</c:v>
                </c:pt>
                <c:pt idx="1">
                  <c:v>INTJ</c:v>
                </c:pt>
                <c:pt idx="2">
                  <c:v>ISFJ</c:v>
                </c:pt>
                <c:pt idx="3">
                  <c:v>ESFJ</c:v>
                </c:pt>
              </c:strCache>
            </c:strRef>
          </c:cat>
          <c:val>
            <c:numRef>
              <c:f>MBP!$B$2:$B$5</c:f>
              <c:numCache>
                <c:formatCode>0%</c:formatCode>
                <c:ptCount val="4"/>
                <c:pt idx="0">
                  <c:v>0.24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MBP!$C$1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MBP!$A$2:$A$5</c:f>
              <c:strCache>
                <c:ptCount val="4"/>
                <c:pt idx="0">
                  <c:v>ENFJ</c:v>
                </c:pt>
                <c:pt idx="1">
                  <c:v>INTJ</c:v>
                </c:pt>
                <c:pt idx="2">
                  <c:v>ISFJ</c:v>
                </c:pt>
                <c:pt idx="3">
                  <c:v>ESFJ</c:v>
                </c:pt>
              </c:strCache>
            </c:strRef>
          </c:cat>
          <c:val>
            <c:numRef>
              <c:f>MBP!$C$2:$C$5</c:f>
              <c:numCache>
                <c:formatCode>0%</c:formatCode>
                <c:ptCount val="4"/>
                <c:pt idx="0">
                  <c:v>0.17</c:v>
                </c:pt>
                <c:pt idx="1">
                  <c:v>0.15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MBP!$D$1</c:f>
              <c:strCache>
                <c:ptCount val="1"/>
                <c:pt idx="0">
                  <c:v>Overall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MBP!$A$2:$A$5</c:f>
              <c:strCache>
                <c:ptCount val="4"/>
                <c:pt idx="0">
                  <c:v>ENFJ</c:v>
                </c:pt>
                <c:pt idx="1">
                  <c:v>INTJ</c:v>
                </c:pt>
                <c:pt idx="2">
                  <c:v>ISFJ</c:v>
                </c:pt>
                <c:pt idx="3">
                  <c:v>ESFJ</c:v>
                </c:pt>
              </c:strCache>
            </c:strRef>
          </c:cat>
          <c:val>
            <c:numRef>
              <c:f>MBP!$D$2:$D$5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2.5000000000000001E-2</c:v>
                </c:pt>
                <c:pt idx="2">
                  <c:v>0.115</c:v>
                </c:pt>
                <c:pt idx="3" formatCode="0%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59264"/>
        <c:axId val="118860800"/>
      </c:barChart>
      <c:catAx>
        <c:axId val="1188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0800"/>
        <c:crosses val="autoZero"/>
        <c:auto val="1"/>
        <c:lblAlgn val="ctr"/>
        <c:lblOffset val="100"/>
        <c:noMultiLvlLbl val="0"/>
      </c:catAx>
      <c:valAx>
        <c:axId val="1188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VARK!$B$1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VARK!$A$2:$A$6</c:f>
              <c:strCache>
                <c:ptCount val="5"/>
                <c:pt idx="0">
                  <c:v>Multimodal</c:v>
                </c:pt>
                <c:pt idx="1">
                  <c:v>V</c:v>
                </c:pt>
                <c:pt idx="2">
                  <c:v>A</c:v>
                </c:pt>
                <c:pt idx="3">
                  <c:v>R</c:v>
                </c:pt>
                <c:pt idx="4">
                  <c:v>K</c:v>
                </c:pt>
              </c:strCache>
            </c:strRef>
          </c:cat>
          <c:val>
            <c:numRef>
              <c:f>VARK!$B$2:$B$6</c:f>
              <c:numCache>
                <c:formatCode>0%</c:formatCode>
                <c:ptCount val="5"/>
                <c:pt idx="0">
                  <c:v>0.72</c:v>
                </c:pt>
                <c:pt idx="1">
                  <c:v>0</c:v>
                </c:pt>
                <c:pt idx="2">
                  <c:v>0.11</c:v>
                </c:pt>
                <c:pt idx="3">
                  <c:v>0.08</c:v>
                </c:pt>
                <c:pt idx="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VARK!$C$1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VARK!$A$2:$A$6</c:f>
              <c:strCache>
                <c:ptCount val="5"/>
                <c:pt idx="0">
                  <c:v>Multimodal</c:v>
                </c:pt>
                <c:pt idx="1">
                  <c:v>V</c:v>
                </c:pt>
                <c:pt idx="2">
                  <c:v>A</c:v>
                </c:pt>
                <c:pt idx="3">
                  <c:v>R</c:v>
                </c:pt>
                <c:pt idx="4">
                  <c:v>K</c:v>
                </c:pt>
              </c:strCache>
            </c:strRef>
          </c:cat>
          <c:val>
            <c:numRef>
              <c:f>VARK!$C$2:$C$6</c:f>
              <c:numCache>
                <c:formatCode>0%</c:formatCode>
                <c:ptCount val="5"/>
                <c:pt idx="0">
                  <c:v>0.65</c:v>
                </c:pt>
                <c:pt idx="1">
                  <c:v>0.04</c:v>
                </c:pt>
                <c:pt idx="2">
                  <c:v>0.06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VARK!$D$1</c:f>
              <c:strCache>
                <c:ptCount val="1"/>
                <c:pt idx="0">
                  <c:v>Overall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VARK!$A$2:$A$6</c:f>
              <c:strCache>
                <c:ptCount val="5"/>
                <c:pt idx="0">
                  <c:v>Multimodal</c:v>
                </c:pt>
                <c:pt idx="1">
                  <c:v>V</c:v>
                </c:pt>
                <c:pt idx="2">
                  <c:v>A</c:v>
                </c:pt>
                <c:pt idx="3">
                  <c:v>R</c:v>
                </c:pt>
                <c:pt idx="4">
                  <c:v>K</c:v>
                </c:pt>
              </c:strCache>
            </c:strRef>
          </c:cat>
          <c:val>
            <c:numRef>
              <c:f>VARK!$D$2:$D$6</c:f>
              <c:numCache>
                <c:formatCode>0%</c:formatCode>
                <c:ptCount val="5"/>
                <c:pt idx="0">
                  <c:v>0.64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113216"/>
        <c:axId val="119114752"/>
      </c:barChart>
      <c:catAx>
        <c:axId val="1191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14752"/>
        <c:crosses val="autoZero"/>
        <c:auto val="1"/>
        <c:lblAlgn val="ctr"/>
        <c:lblOffset val="100"/>
        <c:noMultiLvlLbl val="0"/>
      </c:catAx>
      <c:valAx>
        <c:axId val="1191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VARKsingle!$B$1</c:f>
              <c:strCache>
                <c:ptCount val="1"/>
                <c:pt idx="0">
                  <c:v>Incoming Class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VARKsingle!$A$2:$A$5</c:f>
              <c:strCache>
                <c:ptCount val="4"/>
                <c:pt idx="0">
                  <c:v>V</c:v>
                </c:pt>
                <c:pt idx="1">
                  <c:v>A</c:v>
                </c:pt>
                <c:pt idx="2">
                  <c:v>R</c:v>
                </c:pt>
                <c:pt idx="3">
                  <c:v>K</c:v>
                </c:pt>
              </c:strCache>
            </c:strRef>
          </c:cat>
          <c:val>
            <c:numRef>
              <c:f>VARKsingle!$B$2:$B$5</c:f>
              <c:numCache>
                <c:formatCode>0%</c:formatCode>
                <c:ptCount val="4"/>
                <c:pt idx="0">
                  <c:v>0.11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VARKsingle!$C$1</c:f>
              <c:strCache>
                <c:ptCount val="1"/>
                <c:pt idx="0">
                  <c:v>Incoming Class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VARKsingle!$A$2:$A$5</c:f>
              <c:strCache>
                <c:ptCount val="4"/>
                <c:pt idx="0">
                  <c:v>V</c:v>
                </c:pt>
                <c:pt idx="1">
                  <c:v>A</c:v>
                </c:pt>
                <c:pt idx="2">
                  <c:v>R</c:v>
                </c:pt>
                <c:pt idx="3">
                  <c:v>K</c:v>
                </c:pt>
              </c:strCache>
            </c:strRef>
          </c:cat>
          <c:val>
            <c:numRef>
              <c:f>VARKsingle!$C$2:$C$5</c:f>
              <c:numCache>
                <c:formatCode>0%</c:formatCode>
                <c:ptCount val="4"/>
                <c:pt idx="0">
                  <c:v>0.17</c:v>
                </c:pt>
                <c:pt idx="1">
                  <c:v>0.19</c:v>
                </c:pt>
                <c:pt idx="2">
                  <c:v>0.26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VARKsingle!$D$1</c:f>
              <c:strCache>
                <c:ptCount val="1"/>
                <c:pt idx="0">
                  <c:v>Overall Population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VARKsingle!$A$2:$A$5</c:f>
              <c:strCache>
                <c:ptCount val="4"/>
                <c:pt idx="0">
                  <c:v>V</c:v>
                </c:pt>
                <c:pt idx="1">
                  <c:v>A</c:v>
                </c:pt>
                <c:pt idx="2">
                  <c:v>R</c:v>
                </c:pt>
                <c:pt idx="3">
                  <c:v>K</c:v>
                </c:pt>
              </c:strCache>
            </c:strRef>
          </c:cat>
          <c:val>
            <c:numRef>
              <c:f>VARKsingle!$D$2:$D$5</c:f>
              <c:numCache>
                <c:formatCode>0%</c:formatCode>
                <c:ptCount val="4"/>
                <c:pt idx="0">
                  <c:v>0.217</c:v>
                </c:pt>
                <c:pt idx="1">
                  <c:v>0.245</c:v>
                </c:pt>
                <c:pt idx="2">
                  <c:v>0.249</c:v>
                </c:pt>
                <c:pt idx="3">
                  <c:v>0.28799999999999998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171328"/>
        <c:axId val="119177216"/>
      </c:barChart>
      <c:catAx>
        <c:axId val="1191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77216"/>
        <c:crosses val="autoZero"/>
        <c:auto val="1"/>
        <c:lblAlgn val="ctr"/>
        <c:lblOffset val="100"/>
        <c:noMultiLvlLbl val="0"/>
      </c:catAx>
      <c:valAx>
        <c:axId val="1191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research/policymakers/pdf/college_retenti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42" y="2602523"/>
            <a:ext cx="5475558" cy="4237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900" y="890842"/>
            <a:ext cx="10587900" cy="137307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Personality and Learning Styles: </a:t>
            </a:r>
            <a:r>
              <a:rPr lang="en-US" dirty="0" smtClean="0"/>
              <a:t>Do They </a:t>
            </a:r>
            <a:r>
              <a:rPr lang="en-US" dirty="0"/>
              <a:t>Matter?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5045229" cy="234438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algn="l"/>
            <a:r>
              <a:rPr lang="en-US" sz="3600" b="1" dirty="0"/>
              <a:t>Excel at </a:t>
            </a:r>
            <a:r>
              <a:rPr lang="en-US" sz="3600" b="1" dirty="0" smtClean="0"/>
              <a:t>Teaching </a:t>
            </a:r>
            <a:endParaRPr lang="en-US" sz="3600" b="1" dirty="0"/>
          </a:p>
          <a:p>
            <a:pPr algn="l">
              <a:spcBef>
                <a:spcPts val="0"/>
              </a:spcBef>
            </a:pPr>
            <a:r>
              <a:rPr lang="en-US" sz="2400" dirty="0"/>
              <a:t>The 1st Annual </a:t>
            </a:r>
          </a:p>
          <a:p>
            <a:pPr algn="l">
              <a:spcBef>
                <a:spcPts val="0"/>
              </a:spcBef>
            </a:pPr>
            <a:r>
              <a:rPr lang="en-US" sz="2400" dirty="0"/>
              <a:t>University of Findlay </a:t>
            </a:r>
          </a:p>
          <a:p>
            <a:pPr algn="l">
              <a:spcBef>
                <a:spcPts val="0"/>
              </a:spcBef>
            </a:pPr>
            <a:r>
              <a:rPr lang="en-US" sz="2400" dirty="0"/>
              <a:t>Teaching Symposium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321" y="2926080"/>
            <a:ext cx="404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Cynthia Fitzpatrick and Sandra Earle</a:t>
            </a:r>
          </a:p>
          <a:p>
            <a:r>
              <a:rPr lang="en-US" dirty="0" smtClean="0"/>
              <a:t>College of Pharmacy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make decisions</a:t>
            </a:r>
            <a:br>
              <a:rPr lang="en-US" dirty="0" smtClean="0"/>
            </a:br>
            <a:r>
              <a:rPr lang="en-US" dirty="0" smtClean="0"/>
              <a:t>Feeling vs. Thinking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108996"/>
              </p:ext>
            </p:extLst>
          </p:nvPr>
        </p:nvGraphicFramePr>
        <p:xfrm>
          <a:off x="681037" y="2336800"/>
          <a:ext cx="10418371" cy="404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2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like to live your outer life? What do you want others to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28305"/>
            <a:ext cx="11273381" cy="470500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Judging: </a:t>
            </a:r>
            <a:r>
              <a:rPr lang="en-US" dirty="0" smtClean="0"/>
              <a:t>structured </a:t>
            </a:r>
            <a:r>
              <a:rPr lang="en-US" dirty="0"/>
              <a:t>and decided </a:t>
            </a:r>
            <a:r>
              <a:rPr lang="en-US" dirty="0" smtClean="0"/>
              <a:t>lifestyle, preferring to make decisions. Planned and </a:t>
            </a:r>
            <a:r>
              <a:rPr lang="en-US" dirty="0"/>
              <a:t>orderly way of life, like to have things settled and organized, </a:t>
            </a:r>
            <a:r>
              <a:rPr lang="en-US" dirty="0" smtClean="0"/>
              <a:t>like </a:t>
            </a:r>
            <a:r>
              <a:rPr lang="en-US" dirty="0"/>
              <a:t>to bring life under control to the degree that it is possible</a:t>
            </a:r>
            <a:r>
              <a:rPr lang="en-US" dirty="0" smtClean="0"/>
              <a:t>.</a:t>
            </a:r>
          </a:p>
          <a:p>
            <a:pPr lvl="1"/>
            <a:r>
              <a:rPr lang="en-US" sz="2400" u="sng" dirty="0" smtClean="0"/>
              <a:t>Study skills: </a:t>
            </a:r>
            <a:r>
              <a:rPr lang="en-US" sz="2400" u="sng" dirty="0"/>
              <a:t>plan </a:t>
            </a:r>
            <a:r>
              <a:rPr lang="en-US" sz="2400" u="sng" dirty="0" smtClean="0"/>
              <a:t>work </a:t>
            </a:r>
            <a:r>
              <a:rPr lang="en-US" sz="2400" u="sng" dirty="0"/>
              <a:t>and stick to the </a:t>
            </a:r>
            <a:r>
              <a:rPr lang="en-US" sz="2400" u="sng" dirty="0" smtClean="0"/>
              <a:t>plan, prefer </a:t>
            </a:r>
            <a:r>
              <a:rPr lang="en-US" sz="2400" u="sng" dirty="0"/>
              <a:t>to work on only one thing at a </a:t>
            </a:r>
            <a:r>
              <a:rPr lang="en-US" sz="2400" u="sng" dirty="0" smtClean="0"/>
              <a:t>time, avoid </a:t>
            </a:r>
            <a:r>
              <a:rPr lang="en-US" sz="2400" u="sng" dirty="0"/>
              <a:t>last-minute </a:t>
            </a:r>
            <a:r>
              <a:rPr lang="en-US" sz="2400" u="sng" dirty="0" smtClean="0"/>
              <a:t>stresses, don't </a:t>
            </a:r>
            <a:r>
              <a:rPr lang="en-US" sz="2400" u="sng" dirty="0"/>
              <a:t>work well under </a:t>
            </a:r>
            <a:r>
              <a:rPr lang="en-US" sz="2400" u="sng" dirty="0" smtClean="0"/>
              <a:t>pressure, dislike surprises </a:t>
            </a:r>
            <a:r>
              <a:rPr lang="en-US" sz="2400" u="sng" dirty="0"/>
              <a:t>and thrive on order. </a:t>
            </a:r>
            <a:endParaRPr lang="en-US" sz="2400" u="sng" dirty="0" smtClean="0"/>
          </a:p>
          <a:p>
            <a:r>
              <a:rPr lang="en-US" sz="3200" b="1" dirty="0" smtClean="0"/>
              <a:t>Perceiving: </a:t>
            </a:r>
            <a:r>
              <a:rPr lang="en-US" dirty="0" smtClean="0"/>
              <a:t>flexible and adaptable lifestyle, spontaneous </a:t>
            </a:r>
            <a:r>
              <a:rPr lang="en-US" dirty="0"/>
              <a:t>and don't like to be boxed in by deadlines or </a:t>
            </a:r>
            <a:r>
              <a:rPr lang="en-US" dirty="0" smtClean="0"/>
              <a:t>plans, like </a:t>
            </a:r>
            <a:r>
              <a:rPr lang="en-US" dirty="0"/>
              <a:t>to postpone action and seek more data, gathering more information before making a decision. Detailed plans and final decisions feel </a:t>
            </a:r>
            <a:r>
              <a:rPr lang="en-US" dirty="0" smtClean="0"/>
              <a:t>confining, work </a:t>
            </a:r>
            <a:r>
              <a:rPr lang="en-US" dirty="0"/>
              <a:t>at many things at once. </a:t>
            </a:r>
            <a:endParaRPr lang="en-US" dirty="0" smtClean="0"/>
          </a:p>
          <a:p>
            <a:pPr lvl="1"/>
            <a:r>
              <a:rPr lang="en-US" sz="2400" u="sng" dirty="0" smtClean="0"/>
              <a:t>Study Skills: start </a:t>
            </a:r>
            <a:r>
              <a:rPr lang="en-US" sz="2400" u="sng" dirty="0"/>
              <a:t>many tasks, want to know everything about each task, </a:t>
            </a:r>
            <a:r>
              <a:rPr lang="en-US" sz="2400" u="sng" dirty="0" smtClean="0"/>
              <a:t>find </a:t>
            </a:r>
            <a:r>
              <a:rPr lang="en-US" sz="2400" u="sng" dirty="0"/>
              <a:t>it difficult to complete </a:t>
            </a:r>
            <a:r>
              <a:rPr lang="en-US" sz="2400" u="sng" dirty="0" smtClean="0"/>
              <a:t>them, work following </a:t>
            </a:r>
            <a:r>
              <a:rPr lang="en-US" sz="2400" u="sng" dirty="0"/>
              <a:t>impulses. </a:t>
            </a:r>
            <a:r>
              <a:rPr lang="en-US" sz="2400" u="sng" dirty="0" smtClean="0"/>
              <a:t>stimulated </a:t>
            </a:r>
            <a:r>
              <a:rPr lang="en-US" sz="2400" u="sng" dirty="0"/>
              <a:t>by the new and </a:t>
            </a:r>
            <a:r>
              <a:rPr lang="en-US" sz="2400" u="sng" dirty="0" smtClean="0"/>
              <a:t>different, </a:t>
            </a:r>
            <a:r>
              <a:rPr lang="en-US" sz="2400" u="sng" dirty="0"/>
              <a:t>study best when surges of impulsive energy </a:t>
            </a:r>
            <a:r>
              <a:rPr lang="en-US" sz="2400" u="sng" dirty="0" smtClean="0"/>
              <a:t>come, </a:t>
            </a:r>
            <a:r>
              <a:rPr lang="en-US" sz="2400" u="sng" dirty="0"/>
              <a:t>good at informal problem solving and adept at managing arising problems. </a:t>
            </a:r>
            <a:r>
              <a:rPr lang="en-US" sz="2400" u="sng" dirty="0" smtClean="0"/>
              <a:t>Biggest </a:t>
            </a:r>
            <a:r>
              <a:rPr lang="en-US" sz="2400" u="sng" dirty="0"/>
              <a:t>problem is procrastination. </a:t>
            </a:r>
          </a:p>
        </p:txBody>
      </p:sp>
    </p:spTree>
    <p:extLst>
      <p:ext uri="{BB962C8B-B14F-4D97-AF65-F5344CB8AC3E}">
        <p14:creationId xmlns:p14="http://schemas.microsoft.com/office/powerpoint/2010/main" val="24859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like others to see in us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5912"/>
              </p:ext>
            </p:extLst>
          </p:nvPr>
        </p:nvGraphicFramePr>
        <p:xfrm>
          <a:off x="680321" y="2057400"/>
          <a:ext cx="10812984" cy="45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6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10" y="325211"/>
            <a:ext cx="9613861" cy="1080938"/>
          </a:xfrm>
        </p:spPr>
        <p:txBody>
          <a:bodyPr/>
          <a:lstStyle/>
          <a:p>
            <a:r>
              <a:rPr lang="en-US" dirty="0" smtClean="0"/>
              <a:t>Myers Briggs Personality Type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93134"/>
              </p:ext>
            </p:extLst>
          </p:nvPr>
        </p:nvGraphicFramePr>
        <p:xfrm>
          <a:off x="360219" y="1834166"/>
          <a:ext cx="11679382" cy="467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92090"/>
              </p:ext>
            </p:extLst>
          </p:nvPr>
        </p:nvGraphicFramePr>
        <p:xfrm>
          <a:off x="787791" y="1842869"/>
          <a:ext cx="9889587" cy="461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38" y="-60376"/>
            <a:ext cx="6814516" cy="6858000"/>
          </a:xfrm>
        </p:spPr>
      </p:pic>
      <p:sp>
        <p:nvSpPr>
          <p:cNvPr id="6" name="Oval 5"/>
          <p:cNvSpPr/>
          <p:nvPr/>
        </p:nvSpPr>
        <p:spPr>
          <a:xfrm>
            <a:off x="6267796" y="1080655"/>
            <a:ext cx="1180408" cy="13799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0946" y="1932710"/>
            <a:ext cx="1180408" cy="13799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4238" y="1955463"/>
            <a:ext cx="1180408" cy="137991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8204" y="3453513"/>
            <a:ext cx="1180408" cy="137991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ENFJ: “The Teachers”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78428"/>
            <a:ext cx="9613861" cy="48795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17-24% of pharmacy students vs 2-5% of general population</a:t>
            </a:r>
          </a:p>
          <a:p>
            <a:r>
              <a:rPr lang="en-US" dirty="0" smtClean="0"/>
              <a:t>friendly</a:t>
            </a:r>
            <a:r>
              <a:rPr lang="en-US" dirty="0"/>
              <a:t>, outgoing and </a:t>
            </a:r>
            <a:r>
              <a:rPr lang="en-US" dirty="0" smtClean="0"/>
              <a:t>enthusiastic</a:t>
            </a:r>
          </a:p>
          <a:p>
            <a:r>
              <a:rPr lang="en-US" dirty="0" smtClean="0"/>
              <a:t>relationships </a:t>
            </a:r>
            <a:r>
              <a:rPr lang="en-US" dirty="0"/>
              <a:t>are important </a:t>
            </a:r>
            <a:r>
              <a:rPr lang="en-US" dirty="0" smtClean="0"/>
              <a:t>(communication </a:t>
            </a:r>
            <a:r>
              <a:rPr lang="en-US" dirty="0"/>
              <a:t>and </a:t>
            </a:r>
            <a:r>
              <a:rPr lang="en-US" dirty="0" smtClean="0"/>
              <a:t>connection)</a:t>
            </a:r>
          </a:p>
          <a:p>
            <a:r>
              <a:rPr lang="en-US" dirty="0" smtClean="0"/>
              <a:t>Empathetic, warm</a:t>
            </a:r>
          </a:p>
          <a:p>
            <a:r>
              <a:rPr lang="en-US" dirty="0" smtClean="0"/>
              <a:t>good </a:t>
            </a:r>
            <a:r>
              <a:rPr lang="en-US" dirty="0"/>
              <a:t>communication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find </a:t>
            </a:r>
            <a:r>
              <a:rPr lang="en-US" dirty="0"/>
              <a:t>potential in others and are attuned to other's needs and </a:t>
            </a:r>
            <a:r>
              <a:rPr lang="en-US" dirty="0" smtClean="0"/>
              <a:t>emotions</a:t>
            </a:r>
          </a:p>
          <a:p>
            <a:r>
              <a:rPr lang="en-US" dirty="0" smtClean="0"/>
              <a:t>decisive</a:t>
            </a:r>
            <a:r>
              <a:rPr lang="en-US" dirty="0"/>
              <a:t>, opinionated, productive, organized and </a:t>
            </a:r>
            <a:r>
              <a:rPr lang="en-US" dirty="0" smtClean="0"/>
              <a:t>responsible</a:t>
            </a:r>
          </a:p>
          <a:p>
            <a:r>
              <a:rPr lang="en-US" dirty="0" smtClean="0"/>
              <a:t>imitation learner, like </a:t>
            </a:r>
            <a:r>
              <a:rPr lang="en-US" dirty="0"/>
              <a:t>to have role models or heroes and do their best to emulate </a:t>
            </a:r>
            <a:r>
              <a:rPr lang="en-US" dirty="0" smtClean="0"/>
              <a:t>them</a:t>
            </a:r>
          </a:p>
          <a:p>
            <a:r>
              <a:rPr lang="en-US" sz="2800" u="sng" dirty="0" smtClean="0"/>
              <a:t>Study hints: teach each other, learn concepts first, discuss in small groups, study plan</a:t>
            </a:r>
            <a:endParaRPr lang="en-US" sz="28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INTJ: “The Masterminds”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978429"/>
            <a:ext cx="11388436" cy="4754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14%-15% of pharmacy students, 1-4% of population</a:t>
            </a:r>
          </a:p>
          <a:p>
            <a:r>
              <a:rPr lang="en-US" dirty="0" smtClean="0"/>
              <a:t>autonomous</a:t>
            </a:r>
            <a:r>
              <a:rPr lang="en-US" dirty="0"/>
              <a:t>, intellectually curious, </a:t>
            </a:r>
            <a:r>
              <a:rPr lang="en-US" dirty="0" smtClean="0"/>
              <a:t>imaginative </a:t>
            </a:r>
            <a:r>
              <a:rPr lang="en-US" dirty="0"/>
              <a:t>and </a:t>
            </a:r>
            <a:r>
              <a:rPr lang="en-US" dirty="0" smtClean="0"/>
              <a:t>innovative</a:t>
            </a:r>
          </a:p>
          <a:p>
            <a:r>
              <a:rPr lang="en-US" dirty="0" smtClean="0"/>
              <a:t>independent</a:t>
            </a:r>
            <a:r>
              <a:rPr lang="en-US" dirty="0"/>
              <a:t>, original ideas </a:t>
            </a:r>
            <a:endParaRPr lang="en-US" dirty="0" smtClean="0"/>
          </a:p>
          <a:p>
            <a:r>
              <a:rPr lang="en-US" dirty="0" smtClean="0"/>
              <a:t>goal driven</a:t>
            </a:r>
          </a:p>
          <a:p>
            <a:r>
              <a:rPr lang="en-US" dirty="0" smtClean="0"/>
              <a:t>use </a:t>
            </a:r>
            <a:r>
              <a:rPr lang="en-US" dirty="0"/>
              <a:t>analysis and </a:t>
            </a:r>
            <a:r>
              <a:rPr lang="en-US" dirty="0" smtClean="0"/>
              <a:t>skepticism</a:t>
            </a:r>
          </a:p>
          <a:p>
            <a:r>
              <a:rPr lang="en-US" dirty="0" smtClean="0"/>
              <a:t>putting </a:t>
            </a:r>
            <a:r>
              <a:rPr lang="en-US" dirty="0"/>
              <a:t>theories to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tend </a:t>
            </a:r>
            <a:r>
              <a:rPr lang="en-US" dirty="0"/>
              <a:t>to be socially cautious and </a:t>
            </a:r>
            <a:r>
              <a:rPr lang="en-US" dirty="0" smtClean="0"/>
              <a:t>reserved</a:t>
            </a:r>
          </a:p>
          <a:p>
            <a:r>
              <a:rPr lang="en-US" dirty="0" smtClean="0"/>
              <a:t>analytical</a:t>
            </a:r>
            <a:r>
              <a:rPr lang="en-US" dirty="0"/>
              <a:t>, logical, organized and </a:t>
            </a:r>
            <a:r>
              <a:rPr lang="en-US" dirty="0" smtClean="0"/>
              <a:t>definitive</a:t>
            </a:r>
          </a:p>
          <a:p>
            <a:r>
              <a:rPr lang="en-US" dirty="0" smtClean="0"/>
              <a:t>intelligence </a:t>
            </a:r>
            <a:r>
              <a:rPr lang="en-US" dirty="0"/>
              <a:t>is unquestioned but their ability to stomach someone else’s way can </a:t>
            </a:r>
            <a:r>
              <a:rPr lang="en-US" dirty="0" smtClean="0"/>
              <a:t>sidetrack them</a:t>
            </a:r>
          </a:p>
          <a:p>
            <a:r>
              <a:rPr lang="en-US" u="sng" dirty="0"/>
              <a:t>Study hints: </a:t>
            </a:r>
            <a:r>
              <a:rPr lang="en-US" u="sng" dirty="0" smtClean="0"/>
              <a:t>quiet environment, </a:t>
            </a:r>
            <a:r>
              <a:rPr lang="en-US" u="sng" dirty="0"/>
              <a:t>learn </a:t>
            </a:r>
            <a:r>
              <a:rPr lang="en-US" u="sng" dirty="0" smtClean="0"/>
              <a:t>theory </a:t>
            </a:r>
            <a:r>
              <a:rPr lang="en-US" u="sng" dirty="0"/>
              <a:t>first, </a:t>
            </a:r>
            <a:r>
              <a:rPr lang="en-US" u="sng" dirty="0" smtClean="0"/>
              <a:t>logic and analysis, </a:t>
            </a:r>
            <a:r>
              <a:rPr lang="en-US" u="sng" dirty="0"/>
              <a:t>study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Preferences: Application of VARK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assess how students prefer to learn rather than indirectly predicting their learning strengths through personality (MBPTI)</a:t>
            </a:r>
          </a:p>
          <a:p>
            <a:r>
              <a:rPr lang="en-US" dirty="0" smtClean="0"/>
              <a:t>Aligning teaching strategies to learning styles may or may not be helpful</a:t>
            </a:r>
          </a:p>
          <a:p>
            <a:r>
              <a:rPr lang="en-US" dirty="0" smtClean="0"/>
              <a:t>Students may find understanding their own learning helpful</a:t>
            </a:r>
          </a:p>
          <a:p>
            <a:r>
              <a:rPr lang="en-US" dirty="0" smtClean="0"/>
              <a:t>Can seek out others more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8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4931"/>
            <a:ext cx="10541861" cy="4688378"/>
          </a:xfrm>
        </p:spPr>
        <p:txBody>
          <a:bodyPr>
            <a:noAutofit/>
          </a:bodyPr>
          <a:lstStyle/>
          <a:p>
            <a:r>
              <a:rPr lang="en-US" sz="2800" b="1" u="sng" dirty="0"/>
              <a:t>Visual learners</a:t>
            </a:r>
            <a:r>
              <a:rPr lang="en-US" sz="2800" dirty="0"/>
              <a:t>: </a:t>
            </a:r>
            <a:r>
              <a:rPr lang="en-US" sz="2800" dirty="0" smtClean="0"/>
              <a:t>learn </a:t>
            </a:r>
            <a:r>
              <a:rPr lang="en-US" sz="2800" dirty="0"/>
              <a:t>best through what they see. </a:t>
            </a:r>
            <a:r>
              <a:rPr lang="en-US" sz="2800" dirty="0" smtClean="0"/>
              <a:t>Use </a:t>
            </a:r>
            <a:r>
              <a:rPr lang="en-US" sz="2800" dirty="0"/>
              <a:t>diagrams and charts</a:t>
            </a:r>
            <a:r>
              <a:rPr lang="en-US" sz="2800" dirty="0" smtClean="0"/>
              <a:t>.</a:t>
            </a:r>
          </a:p>
          <a:p>
            <a:r>
              <a:rPr lang="en-US" sz="2800" b="1" u="sng" dirty="0"/>
              <a:t>Aural learners</a:t>
            </a:r>
            <a:r>
              <a:rPr lang="en-US" sz="2800" b="1" dirty="0"/>
              <a:t>: </a:t>
            </a:r>
            <a:r>
              <a:rPr lang="en-US" sz="2800" dirty="0"/>
              <a:t>learn best through what they hear. </a:t>
            </a:r>
            <a:r>
              <a:rPr lang="en-US" sz="2800" dirty="0" smtClean="0"/>
              <a:t>May not </a:t>
            </a:r>
            <a:r>
              <a:rPr lang="en-US" sz="2800" dirty="0"/>
              <a:t>be able to tell you what they just read in their textbook, but they remember almost everything their teacher said in class</a:t>
            </a:r>
            <a:r>
              <a:rPr lang="en-US" sz="2800" dirty="0" smtClean="0"/>
              <a:t>.</a:t>
            </a:r>
          </a:p>
          <a:p>
            <a:r>
              <a:rPr lang="en-US" sz="2800" b="1" u="sng" dirty="0"/>
              <a:t>Read/Write learners</a:t>
            </a:r>
            <a:r>
              <a:rPr lang="en-US" sz="2800" dirty="0"/>
              <a:t>: </a:t>
            </a:r>
            <a:r>
              <a:rPr lang="en-US" sz="2800" dirty="0" smtClean="0"/>
              <a:t>predominantly </a:t>
            </a:r>
            <a:r>
              <a:rPr lang="en-US" sz="2800" dirty="0"/>
              <a:t>text-based learners. </a:t>
            </a:r>
            <a:r>
              <a:rPr lang="en-US" sz="2800" dirty="0" smtClean="0"/>
              <a:t>Learn </a:t>
            </a:r>
            <a:r>
              <a:rPr lang="en-US" sz="2800" dirty="0"/>
              <a:t>best by reading by reading information and writing out their own </a:t>
            </a:r>
            <a:r>
              <a:rPr lang="en-US" sz="2800" dirty="0" smtClean="0"/>
              <a:t>notes</a:t>
            </a:r>
          </a:p>
          <a:p>
            <a:r>
              <a:rPr lang="en-US" sz="2800" b="1" u="sng" dirty="0"/>
              <a:t>Kinesthetic learners</a:t>
            </a:r>
            <a:r>
              <a:rPr lang="en-US" sz="2800" dirty="0"/>
              <a:t>: learning through experiencing or doing. </a:t>
            </a:r>
            <a:r>
              <a:rPr lang="en-US" sz="2800" dirty="0" smtClean="0"/>
              <a:t>Learn </a:t>
            </a:r>
            <a:r>
              <a:rPr lang="en-US" sz="2800" dirty="0"/>
              <a:t>best by doing activities, using models, and playing memory games.</a:t>
            </a:r>
          </a:p>
        </p:txBody>
      </p:sp>
    </p:spTree>
    <p:extLst>
      <p:ext uri="{BB962C8B-B14F-4D97-AF65-F5344CB8AC3E}">
        <p14:creationId xmlns:p14="http://schemas.microsoft.com/office/powerpoint/2010/main" val="2930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Type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47803"/>
              </p:ext>
            </p:extLst>
          </p:nvPr>
        </p:nvGraphicFramePr>
        <p:xfrm>
          <a:off x="681037" y="1941342"/>
          <a:ext cx="11065485" cy="462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with transition from High School to College</a:t>
            </a:r>
          </a:p>
          <a:p>
            <a:pPr lvl="1"/>
            <a:r>
              <a:rPr lang="en-US" dirty="0" smtClean="0"/>
              <a:t>How to Study </a:t>
            </a:r>
          </a:p>
          <a:p>
            <a:pPr lvl="1"/>
            <a:r>
              <a:rPr lang="en-US" dirty="0" smtClean="0"/>
              <a:t>Find others like them</a:t>
            </a:r>
          </a:p>
          <a:p>
            <a:r>
              <a:rPr lang="en-US" dirty="0" smtClean="0"/>
              <a:t>Retention!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Learning Preference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67406"/>
              </p:ext>
            </p:extLst>
          </p:nvPr>
        </p:nvGraphicFramePr>
        <p:xfrm>
          <a:off x="681037" y="1997612"/>
          <a:ext cx="11149891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Read/Write Learner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4" y="2427315"/>
            <a:ext cx="10636071" cy="3740729"/>
          </a:xfrm>
        </p:spPr>
        <p:txBody>
          <a:bodyPr>
            <a:normAutofit/>
          </a:bodyPr>
          <a:lstStyle/>
          <a:p>
            <a:r>
              <a:rPr lang="en-US" sz="2800" b="1" dirty="0"/>
              <a:t>Take notes. Lots of notes</a:t>
            </a:r>
            <a:r>
              <a:rPr lang="en-US" sz="2800" b="1" dirty="0" smtClean="0"/>
              <a:t>. In your own words</a:t>
            </a:r>
            <a:endParaRPr lang="en-US" sz="2800" dirty="0"/>
          </a:p>
          <a:p>
            <a:r>
              <a:rPr lang="en-US" sz="2800" b="1" dirty="0" smtClean="0"/>
              <a:t>Rewrite </a:t>
            </a:r>
            <a:r>
              <a:rPr lang="en-US" sz="2800" b="1" dirty="0"/>
              <a:t>these notes</a:t>
            </a:r>
            <a:endParaRPr lang="en-US" sz="2800" dirty="0"/>
          </a:p>
          <a:p>
            <a:r>
              <a:rPr lang="en-US" sz="2800" b="1" dirty="0" smtClean="0"/>
              <a:t>Take </a:t>
            </a:r>
            <a:r>
              <a:rPr lang="en-US" sz="2800" b="1" dirty="0"/>
              <a:t>down </a:t>
            </a:r>
            <a:r>
              <a:rPr lang="en-US" sz="2800" b="1" i="1" dirty="0"/>
              <a:t>LOTS</a:t>
            </a:r>
            <a:r>
              <a:rPr lang="en-US" sz="2800" b="1" dirty="0"/>
              <a:t> of notes during </a:t>
            </a:r>
            <a:r>
              <a:rPr lang="en-US" sz="2800" b="1" dirty="0" smtClean="0"/>
              <a:t>class</a:t>
            </a:r>
            <a:endParaRPr lang="en-US" sz="2800" dirty="0"/>
          </a:p>
          <a:p>
            <a:r>
              <a:rPr lang="en-US" sz="2800" b="1" dirty="0"/>
              <a:t>Don’t lose </a:t>
            </a:r>
            <a:r>
              <a:rPr lang="en-US" sz="2800" b="1" dirty="0" smtClean="0"/>
              <a:t>handouts</a:t>
            </a:r>
          </a:p>
          <a:p>
            <a:r>
              <a:rPr lang="en-US" sz="2800" b="1" dirty="0"/>
              <a:t>Use bullet point </a:t>
            </a:r>
            <a:r>
              <a:rPr lang="en-US" sz="2800" b="1" dirty="0" smtClean="0"/>
              <a:t>lists</a:t>
            </a:r>
          </a:p>
          <a:p>
            <a:r>
              <a:rPr lang="en-US" sz="2800" b="1" dirty="0"/>
              <a:t>Turn diagrams and charts into words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Kinesthetic Learner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995055"/>
            <a:ext cx="12009120" cy="3059084"/>
          </a:xfrm>
        </p:spPr>
        <p:txBody>
          <a:bodyPr>
            <a:normAutofit/>
          </a:bodyPr>
          <a:lstStyle/>
          <a:p>
            <a:r>
              <a:rPr lang="en-US" sz="2800" b="1" dirty="0"/>
              <a:t>Use flash cards</a:t>
            </a:r>
            <a:endParaRPr lang="en-US" sz="2800" dirty="0"/>
          </a:p>
          <a:p>
            <a:r>
              <a:rPr lang="en-US" sz="2800" b="1" dirty="0" smtClean="0"/>
              <a:t>Study </a:t>
            </a:r>
            <a:r>
              <a:rPr lang="en-US" sz="2800" b="1" dirty="0"/>
              <a:t>in short </a:t>
            </a:r>
            <a:r>
              <a:rPr lang="en-US" sz="2800" b="1" dirty="0" smtClean="0"/>
              <a:t>blocks</a:t>
            </a:r>
            <a:endParaRPr lang="en-US" sz="2800" dirty="0"/>
          </a:p>
          <a:p>
            <a:r>
              <a:rPr lang="en-US" sz="2800" b="1" dirty="0"/>
              <a:t>Use plenty of examples when writing study </a:t>
            </a:r>
            <a:r>
              <a:rPr lang="en-US" sz="2800" b="1" dirty="0" smtClean="0"/>
              <a:t>notes</a:t>
            </a:r>
            <a:endParaRPr lang="en-US" sz="2800" dirty="0"/>
          </a:p>
          <a:p>
            <a:r>
              <a:rPr lang="en-US" sz="2800" b="1" dirty="0"/>
              <a:t>Study with other people</a:t>
            </a:r>
            <a:endParaRPr lang="en-US" sz="2800" dirty="0"/>
          </a:p>
          <a:p>
            <a:r>
              <a:rPr lang="en-US" sz="2800" b="1" dirty="0" smtClean="0"/>
              <a:t>Do </a:t>
            </a:r>
            <a:r>
              <a:rPr lang="en-US" sz="2800" b="1" dirty="0"/>
              <a:t>something while you study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67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Lotkowski</a:t>
            </a:r>
            <a:r>
              <a:rPr lang="en-US" dirty="0" smtClean="0"/>
              <a:t> VA, et al. (2004) </a:t>
            </a:r>
            <a:r>
              <a:rPr lang="en-US" b="1" dirty="0"/>
              <a:t>The Role of Academic </a:t>
            </a:r>
            <a:r>
              <a:rPr lang="en-US" b="1" dirty="0" smtClean="0"/>
              <a:t>and Non-Academic </a:t>
            </a:r>
            <a:r>
              <a:rPr lang="en-US" b="1" dirty="0"/>
              <a:t>Factors </a:t>
            </a:r>
            <a:r>
              <a:rPr lang="en-US" b="1" dirty="0" smtClean="0"/>
              <a:t>in Improving </a:t>
            </a:r>
            <a:r>
              <a:rPr lang="en-US" b="1" dirty="0"/>
              <a:t>College </a:t>
            </a:r>
            <a:r>
              <a:rPr lang="en-US" b="1" dirty="0" smtClean="0"/>
              <a:t>Retention </a:t>
            </a:r>
            <a:r>
              <a:rPr lang="en-US" dirty="0" smtClean="0"/>
              <a:t>ACT </a:t>
            </a:r>
            <a:r>
              <a:rPr lang="en-US" dirty="0"/>
              <a:t>POLICY REPORT.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www.act.org/research/policymakers/pdf/college_retention.pdf</a:t>
            </a:r>
            <a:endParaRPr lang="en-US" dirty="0" smtClean="0"/>
          </a:p>
          <a:p>
            <a:r>
              <a:rPr lang="en-US" dirty="0" smtClean="0"/>
              <a:t>Tinto</a:t>
            </a:r>
            <a:r>
              <a:rPr lang="en-US" dirty="0"/>
              <a:t>, V. (1993). </a:t>
            </a:r>
            <a:r>
              <a:rPr lang="en-US" i="1" dirty="0"/>
              <a:t>Leaving college: Rethinking the cause and cures of student attrition</a:t>
            </a:r>
            <a:r>
              <a:rPr lang="en-US" i="1" dirty="0" smtClean="0"/>
              <a:t>. </a:t>
            </a:r>
            <a:r>
              <a:rPr lang="en-US" dirty="0" smtClean="0"/>
              <a:t>Chicago</a:t>
            </a:r>
            <a:r>
              <a:rPr lang="en-US" dirty="0"/>
              <a:t>: University of Chicago</a:t>
            </a:r>
            <a:r>
              <a:rPr lang="en-US" dirty="0" smtClean="0"/>
              <a:t>.</a:t>
            </a:r>
          </a:p>
          <a:p>
            <a:r>
              <a:rPr lang="en-US" dirty="0"/>
              <a:t>Tinto, V. (1997). Classrooms as communities: Exploring the educational character </a:t>
            </a:r>
            <a:r>
              <a:rPr lang="en-US" dirty="0" smtClean="0"/>
              <a:t>of student </a:t>
            </a:r>
            <a:r>
              <a:rPr lang="en-US" dirty="0"/>
              <a:t>persistence. </a:t>
            </a:r>
            <a:r>
              <a:rPr lang="en-US" i="1" dirty="0"/>
              <a:t>Journal of Higher Education, 68</a:t>
            </a:r>
            <a:r>
              <a:rPr lang="en-US" dirty="0"/>
              <a:t>(6), 599-623</a:t>
            </a:r>
            <a:r>
              <a:rPr lang="en-US" dirty="0" smtClean="0"/>
              <a:t>.</a:t>
            </a:r>
          </a:p>
          <a:p>
            <a:r>
              <a:rPr lang="en-US" dirty="0"/>
              <a:t>Wyckoff, S. (1998). Retention theories in higher education: Implications </a:t>
            </a:r>
            <a:r>
              <a:rPr lang="en-US" dirty="0" smtClean="0"/>
              <a:t>for institutional </a:t>
            </a:r>
            <a:r>
              <a:rPr lang="en-US" dirty="0"/>
              <a:t>practice. </a:t>
            </a:r>
            <a:r>
              <a:rPr lang="en-US" i="1" dirty="0"/>
              <a:t>Recruitment and Retention in Higher Education, 12</a:t>
            </a:r>
            <a:r>
              <a:rPr lang="en-US" dirty="0"/>
              <a:t>(2), 2-7.</a:t>
            </a:r>
          </a:p>
        </p:txBody>
      </p:sp>
    </p:spTree>
    <p:extLst>
      <p:ext uri="{BB962C8B-B14F-4D97-AF65-F5344CB8AC3E}">
        <p14:creationId xmlns:p14="http://schemas.microsoft.com/office/powerpoint/2010/main" val="38599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306547" cy="43171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Academic: past and present performance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precollege education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initial </a:t>
            </a:r>
            <a:r>
              <a:rPr lang="en-US" dirty="0"/>
              <a:t>level of commitment </a:t>
            </a:r>
            <a:r>
              <a:rPr lang="en-US" dirty="0" smtClean="0"/>
              <a:t> (integration to social and academic life)</a:t>
            </a:r>
          </a:p>
          <a:p>
            <a:r>
              <a:rPr lang="en-US" dirty="0" smtClean="0"/>
              <a:t>Non-Academic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academic self-confidence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achievement 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institutional commitment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social support</a:t>
            </a:r>
          </a:p>
          <a:p>
            <a:r>
              <a:rPr lang="en-US" dirty="0" smtClean="0"/>
              <a:t>Strongest retention when all </a:t>
            </a:r>
            <a:r>
              <a:rPr lang="en-US" dirty="0"/>
              <a:t>of the academic and </a:t>
            </a:r>
            <a:r>
              <a:rPr lang="en-US" dirty="0" smtClean="0"/>
              <a:t>the key </a:t>
            </a:r>
            <a:r>
              <a:rPr lang="en-US" dirty="0"/>
              <a:t>non-academic factors are </a:t>
            </a:r>
            <a:r>
              <a:rPr lang="en-US" dirty="0" smtClean="0"/>
              <a:t>combined</a:t>
            </a:r>
          </a:p>
          <a:p>
            <a:pPr lvl="1"/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Integrated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1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Myers-Briggs Personality Type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Preferences ONLY</a:t>
            </a:r>
          </a:p>
          <a:p>
            <a:r>
              <a:rPr lang="en-US" dirty="0" smtClean="0"/>
              <a:t>Do not determine anything</a:t>
            </a:r>
          </a:p>
          <a:p>
            <a:r>
              <a:rPr lang="en-US" dirty="0" smtClean="0"/>
              <a:t>Help to understand?</a:t>
            </a:r>
          </a:p>
          <a:p>
            <a:r>
              <a:rPr lang="en-US" dirty="0" smtClean="0"/>
              <a:t>Help to connect?</a:t>
            </a:r>
          </a:p>
          <a:p>
            <a:r>
              <a:rPr lang="en-US" dirty="0" smtClean="0"/>
              <a:t>Help with study/learning habits?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get your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41861" cy="42301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Extroversion: </a:t>
            </a:r>
            <a:r>
              <a:rPr lang="en-US" sz="2800" dirty="0" smtClean="0"/>
              <a:t>motivated </a:t>
            </a:r>
            <a:r>
              <a:rPr lang="en-US" sz="2800" dirty="0"/>
              <a:t>by </a:t>
            </a:r>
            <a:r>
              <a:rPr lang="en-US" sz="2800" dirty="0" smtClean="0"/>
              <a:t>interaction </a:t>
            </a:r>
            <a:r>
              <a:rPr lang="en-US" sz="2800" dirty="0"/>
              <a:t>with </a:t>
            </a:r>
            <a:r>
              <a:rPr lang="en-US" sz="2800" dirty="0" smtClean="0"/>
              <a:t>people, </a:t>
            </a:r>
            <a:r>
              <a:rPr lang="en-US" sz="2800" i="1" dirty="0" smtClean="0"/>
              <a:t>gain</a:t>
            </a:r>
            <a:r>
              <a:rPr lang="en-US" sz="2800" dirty="0" smtClean="0"/>
              <a:t> </a:t>
            </a:r>
            <a:r>
              <a:rPr lang="en-US" sz="2800" dirty="0"/>
              <a:t>energy in social </a:t>
            </a:r>
            <a:r>
              <a:rPr lang="en-US" sz="2800" dirty="0" smtClean="0"/>
              <a:t>situations, have energizing </a:t>
            </a:r>
            <a:r>
              <a:rPr lang="en-US" sz="2800" dirty="0"/>
              <a:t>effect on </a:t>
            </a:r>
            <a:r>
              <a:rPr lang="en-US" sz="2800" dirty="0" smtClean="0"/>
              <a:t>others.</a:t>
            </a:r>
          </a:p>
          <a:p>
            <a:pPr lvl="1"/>
            <a:r>
              <a:rPr lang="en-US" sz="2800" u="sng" dirty="0" smtClean="0"/>
              <a:t>Study hints: talk </a:t>
            </a:r>
            <a:r>
              <a:rPr lang="en-US" sz="2800" u="sng" dirty="0"/>
              <a:t>things </a:t>
            </a:r>
            <a:r>
              <a:rPr lang="en-US" sz="2800" u="sng" dirty="0" smtClean="0"/>
              <a:t>through, teach others</a:t>
            </a:r>
          </a:p>
          <a:p>
            <a:r>
              <a:rPr lang="en-US" sz="3200" b="1" dirty="0" smtClean="0"/>
              <a:t>Introversion: </a:t>
            </a:r>
            <a:r>
              <a:rPr lang="en-US" sz="2800" dirty="0" smtClean="0"/>
              <a:t>prefer </a:t>
            </a:r>
            <a:r>
              <a:rPr lang="en-US" sz="2800" dirty="0"/>
              <a:t>solitary activities or spending time with one or two others with whom they feel an </a:t>
            </a:r>
            <a:r>
              <a:rPr lang="en-US" sz="2800" dirty="0" smtClean="0"/>
              <a:t>affinity,  energized by ideas, have </a:t>
            </a:r>
            <a:r>
              <a:rPr lang="en-US" sz="2800" dirty="0"/>
              <a:t>a calming effect on those around them.</a:t>
            </a:r>
            <a:endParaRPr lang="en-US" sz="2800" dirty="0" smtClean="0"/>
          </a:p>
          <a:p>
            <a:pPr lvl="1"/>
            <a:r>
              <a:rPr lang="en-US" sz="2800" u="sng" dirty="0" smtClean="0"/>
              <a:t>Study hints: think </a:t>
            </a:r>
            <a:r>
              <a:rPr lang="en-US" sz="2800" u="sng" dirty="0"/>
              <a:t>things </a:t>
            </a:r>
            <a:r>
              <a:rPr lang="en-US" sz="2800" u="sng" dirty="0" smtClean="0"/>
              <a:t>through, quiet mental reflection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244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get our energy</a:t>
            </a:r>
            <a:br>
              <a:rPr lang="en-US" dirty="0" smtClean="0"/>
            </a:br>
            <a:r>
              <a:rPr lang="en-US" dirty="0" smtClean="0"/>
              <a:t>Extroversion vs. Introversion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51208"/>
              </p:ext>
            </p:extLst>
          </p:nvPr>
        </p:nvGraphicFramePr>
        <p:xfrm>
          <a:off x="681037" y="2336800"/>
          <a:ext cx="10319897" cy="397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4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take in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4931"/>
            <a:ext cx="11240130" cy="4505498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Intuitive: </a:t>
            </a:r>
            <a:r>
              <a:rPr lang="en-US" sz="2600" dirty="0" smtClean="0"/>
              <a:t>gain </a:t>
            </a:r>
            <a:r>
              <a:rPr lang="en-US" sz="2600" dirty="0"/>
              <a:t>understanding through </a:t>
            </a:r>
            <a:r>
              <a:rPr lang="en-US" sz="2600" dirty="0" smtClean="0"/>
              <a:t>insight rather than </a:t>
            </a:r>
            <a:r>
              <a:rPr lang="en-US" sz="2600" dirty="0"/>
              <a:t>through hands-on </a:t>
            </a:r>
            <a:r>
              <a:rPr lang="en-US" sz="2600" dirty="0" smtClean="0"/>
              <a:t>experience, interested </a:t>
            </a:r>
            <a:r>
              <a:rPr lang="en-US" sz="2600" dirty="0"/>
              <a:t>in the abstract and in </a:t>
            </a:r>
            <a:r>
              <a:rPr lang="en-US" sz="2600" dirty="0" smtClean="0"/>
              <a:t>theory, </a:t>
            </a:r>
            <a:r>
              <a:rPr lang="en-US" sz="2600" dirty="0"/>
              <a:t>often like concepts in and of themselves, even ones that do not have an immediate </a:t>
            </a:r>
            <a:r>
              <a:rPr lang="en-US" sz="2600" dirty="0" smtClean="0"/>
              <a:t>application</a:t>
            </a:r>
          </a:p>
          <a:p>
            <a:pPr lvl="1"/>
            <a:r>
              <a:rPr lang="en-US" sz="2600" u="sng" dirty="0" smtClean="0"/>
              <a:t>Study hints: learn </a:t>
            </a:r>
            <a:r>
              <a:rPr lang="en-US" sz="2600" u="sng" dirty="0"/>
              <a:t>best when they have an impression of the overall idea first</a:t>
            </a:r>
            <a:r>
              <a:rPr lang="en-US" sz="2600" u="sng" dirty="0" smtClean="0"/>
              <a:t>.  Work from big picture to facts. Remember facts after learning patterns</a:t>
            </a:r>
            <a:endParaRPr lang="en-US" sz="2600" u="sng" dirty="0"/>
          </a:p>
          <a:p>
            <a:r>
              <a:rPr lang="en-US" sz="3500" b="1" dirty="0" smtClean="0"/>
              <a:t>Sensing: </a:t>
            </a:r>
            <a:r>
              <a:rPr lang="en-US" sz="2600" dirty="0" smtClean="0"/>
              <a:t>gain understanding through physical reality, </a:t>
            </a:r>
            <a:r>
              <a:rPr lang="en-US" sz="2600" dirty="0"/>
              <a:t>what is actual, present, current, and </a:t>
            </a:r>
            <a:r>
              <a:rPr lang="en-US" sz="2600" dirty="0" smtClean="0"/>
              <a:t>real, facts, </a:t>
            </a:r>
            <a:r>
              <a:rPr lang="en-US" sz="2600" dirty="0"/>
              <a:t>good at seeing the practical applications of </a:t>
            </a:r>
            <a:r>
              <a:rPr lang="en-US" sz="2600" dirty="0" smtClean="0"/>
              <a:t>ideas.</a:t>
            </a:r>
          </a:p>
          <a:p>
            <a:pPr lvl="1"/>
            <a:r>
              <a:rPr lang="en-US" sz="2600" u="sng" dirty="0" smtClean="0"/>
              <a:t>Study hints: learn </a:t>
            </a:r>
            <a:r>
              <a:rPr lang="en-US" sz="2600" u="sng" dirty="0"/>
              <a:t>best when they can </a:t>
            </a:r>
            <a:r>
              <a:rPr lang="en-US" sz="2600" u="sng" dirty="0" smtClean="0"/>
              <a:t>see </a:t>
            </a:r>
            <a:r>
              <a:rPr lang="en-US" sz="2600" u="sng" dirty="0"/>
              <a:t>the pragmatic side of what is being taught. E</a:t>
            </a:r>
            <a:r>
              <a:rPr lang="en-US" sz="2600" u="sng" dirty="0" smtClean="0"/>
              <a:t>xperience </a:t>
            </a:r>
            <a:r>
              <a:rPr lang="en-US" sz="2600" u="sng" dirty="0"/>
              <a:t>speaks louder than words or theory</a:t>
            </a:r>
            <a:r>
              <a:rPr lang="en-US" sz="2600" u="sng" dirty="0" smtClean="0"/>
              <a:t>. Works from facts to big picture. Good at memorization of facts, more difficulty with theory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578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take in information</a:t>
            </a:r>
            <a:br>
              <a:rPr lang="en-US" dirty="0" smtClean="0"/>
            </a:br>
            <a:r>
              <a:rPr lang="en-US" dirty="0" smtClean="0"/>
              <a:t>Intuitive vs. Sensing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62817"/>
              </p:ext>
            </p:extLst>
          </p:nvPr>
        </p:nvGraphicFramePr>
        <p:xfrm>
          <a:off x="681037" y="2336800"/>
          <a:ext cx="10530913" cy="400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make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28305"/>
            <a:ext cx="11140377" cy="45720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Feeling: </a:t>
            </a:r>
            <a:r>
              <a:rPr lang="en-US" sz="2600" dirty="0" smtClean="0"/>
              <a:t>more </a:t>
            </a:r>
            <a:r>
              <a:rPr lang="en-US" sz="2600" dirty="0"/>
              <a:t>weight on personal concerns and the people </a:t>
            </a:r>
            <a:r>
              <a:rPr lang="en-US" sz="2600" dirty="0" smtClean="0"/>
              <a:t>involved, make best </a:t>
            </a:r>
            <a:r>
              <a:rPr lang="en-US" sz="2600" dirty="0"/>
              <a:t>decisions by weighing what people care about and the points-of-view of persons involved in a </a:t>
            </a:r>
            <a:r>
              <a:rPr lang="en-US" sz="2600" dirty="0" smtClean="0"/>
              <a:t>situation, maintaining </a:t>
            </a:r>
            <a:r>
              <a:rPr lang="en-US" sz="2600" dirty="0"/>
              <a:t>harmony in their </a:t>
            </a:r>
            <a:r>
              <a:rPr lang="en-US" sz="2600" dirty="0" smtClean="0"/>
              <a:t>relationships important </a:t>
            </a:r>
          </a:p>
          <a:p>
            <a:pPr lvl="1"/>
            <a:r>
              <a:rPr lang="en-US" sz="2600" u="sng" dirty="0" smtClean="0"/>
              <a:t>Study Skills:</a:t>
            </a:r>
            <a:r>
              <a:rPr lang="en-US" sz="2600" u="sng" dirty="0"/>
              <a:t> </a:t>
            </a:r>
            <a:r>
              <a:rPr lang="en-US" sz="2600" u="sng" dirty="0" smtClean="0"/>
              <a:t>working </a:t>
            </a:r>
            <a:r>
              <a:rPr lang="en-US" sz="2600" u="sng" dirty="0"/>
              <a:t>in </a:t>
            </a:r>
            <a:r>
              <a:rPr lang="en-US" sz="2600" u="sng" dirty="0" smtClean="0"/>
              <a:t>groups, helping </a:t>
            </a:r>
            <a:r>
              <a:rPr lang="en-US" sz="2600" u="sng" dirty="0"/>
              <a:t>others and responding to their </a:t>
            </a:r>
            <a:r>
              <a:rPr lang="en-US" sz="2600" u="sng" dirty="0" smtClean="0"/>
              <a:t>needs, like to relate to personal experiences</a:t>
            </a:r>
          </a:p>
          <a:p>
            <a:r>
              <a:rPr lang="en-US" sz="3500" b="1" dirty="0" smtClean="0"/>
              <a:t>Thinking: </a:t>
            </a:r>
            <a:r>
              <a:rPr lang="en-US" sz="2600" dirty="0" smtClean="0"/>
              <a:t>more </a:t>
            </a:r>
            <a:r>
              <a:rPr lang="en-US" sz="2600" dirty="0"/>
              <a:t>weight on objective principles and impersonal </a:t>
            </a:r>
            <a:r>
              <a:rPr lang="en-US" sz="2600" dirty="0" smtClean="0"/>
              <a:t>facts, objective truth, make </a:t>
            </a:r>
            <a:r>
              <a:rPr lang="en-US" sz="2600" dirty="0"/>
              <a:t>the best decisions by removing personal concerns that may lead to biased analyses and decision making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u="sng" dirty="0" smtClean="0"/>
              <a:t>Study Skills: </a:t>
            </a:r>
            <a:r>
              <a:rPr lang="en-US" sz="2800" u="sng" dirty="0"/>
              <a:t>use logical analysis to understand </a:t>
            </a:r>
            <a:r>
              <a:rPr lang="en-US" sz="2800" u="sng" dirty="0" smtClean="0"/>
              <a:t>material, </a:t>
            </a:r>
            <a:r>
              <a:rPr lang="en-US" sz="2600" u="sng" dirty="0" smtClean="0"/>
              <a:t>logical </a:t>
            </a:r>
            <a:r>
              <a:rPr lang="en-US" sz="2600" u="sng" dirty="0"/>
              <a:t>consistency and analysis of cause and </a:t>
            </a:r>
            <a:r>
              <a:rPr lang="en-US" sz="2600" u="sng" dirty="0" smtClean="0"/>
              <a:t>effect important</a:t>
            </a:r>
            <a:endParaRPr lang="en-US" sz="26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81cbc62-9c94-4650-91c8-fbcdad032e96">65M42YJNURMD-775168313-9</_dlc_DocId>
    <_dlc_DocIdUrl xmlns="881cbc62-9c94-4650-91c8-fbcdad032e96">
      <Url>https://www.findlay.edu/offices/academic/center-teaching-excellence/teaching-symposium/2015/_layouts/15/DocIdRedir.aspx?ID=65M42YJNURMD-775168313-9</Url>
      <Description>65M42YJNURMD-775168313-9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D51E2CFD2848A178C7684296005C" ma:contentTypeVersion="5" ma:contentTypeDescription="Create a new document." ma:contentTypeScope="" ma:versionID="627048ece88866bbfa85b3c80aae1781">
  <xsd:schema xmlns:xsd="http://www.w3.org/2001/XMLSchema" xmlns:xs="http://www.w3.org/2001/XMLSchema" xmlns:p="http://schemas.microsoft.com/office/2006/metadata/properties" xmlns:ns1="http://schemas.microsoft.com/sharepoint/v3" xmlns:ns2="881cbc62-9c94-4650-91c8-fbcdad032e96" targetNamespace="http://schemas.microsoft.com/office/2006/metadata/properties" ma:root="true" ma:fieldsID="ae41fa0c478f1273e25297eebc29c6a5" ns1:_="" ns2:_="">
    <xsd:import namespace="http://schemas.microsoft.com/sharepoint/v3"/>
    <xsd:import namespace="881cbc62-9c94-4650-91c8-fbcdad032e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bc62-9c94-4650-91c8-fbcdad032e96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0F7EED-F97B-4F64-92B1-D5A7785086CF}"/>
</file>

<file path=customXml/itemProps2.xml><?xml version="1.0" encoding="utf-8"?>
<ds:datastoreItem xmlns:ds="http://schemas.openxmlformats.org/officeDocument/2006/customXml" ds:itemID="{824EA021-56A5-4786-8A8B-882EEA730DE4}"/>
</file>

<file path=customXml/itemProps3.xml><?xml version="1.0" encoding="utf-8"?>
<ds:datastoreItem xmlns:ds="http://schemas.openxmlformats.org/officeDocument/2006/customXml" ds:itemID="{E3EDF707-96A1-497D-94EF-E082867F152A}"/>
</file>

<file path=customXml/itemProps4.xml><?xml version="1.0" encoding="utf-8"?>
<ds:datastoreItem xmlns:ds="http://schemas.openxmlformats.org/officeDocument/2006/customXml" ds:itemID="{A937E515-0092-412E-8EC1-BD4A61480735}"/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3856</TotalTime>
  <Words>1185</Words>
  <Application>Microsoft Office PowerPoint</Application>
  <PresentationFormat>Custom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Berlin</vt:lpstr>
      <vt:lpstr>   Personality and Learning Styles: Do They Matter? </vt:lpstr>
      <vt:lpstr>Why?</vt:lpstr>
      <vt:lpstr>Retention</vt:lpstr>
      <vt:lpstr>Myers-Briggs Personality Type Indicator</vt:lpstr>
      <vt:lpstr>Where do you get your energy?</vt:lpstr>
      <vt:lpstr>Where we get our energy Extroversion vs. Introversion</vt:lpstr>
      <vt:lpstr>How do you take in information?</vt:lpstr>
      <vt:lpstr>How we take in information Intuitive vs. Sensing</vt:lpstr>
      <vt:lpstr>How do you make decisions?</vt:lpstr>
      <vt:lpstr>How we make decisions Feeling vs. Thinking</vt:lpstr>
      <vt:lpstr>How do you like to live your outer life? What do you want others to see?</vt:lpstr>
      <vt:lpstr>What we like others to see in us</vt:lpstr>
      <vt:lpstr>Myers Briggs Personality Type</vt:lpstr>
      <vt:lpstr>PowerPoint Presentation</vt:lpstr>
      <vt:lpstr>ENFJ: “The Teachers”</vt:lpstr>
      <vt:lpstr>INTJ: “The Masterminds”</vt:lpstr>
      <vt:lpstr>Learning Preferences: Application of VARK</vt:lpstr>
      <vt:lpstr>Learning Style</vt:lpstr>
      <vt:lpstr>Learning Type</vt:lpstr>
      <vt:lpstr>Highest Learning Preference</vt:lpstr>
      <vt:lpstr>Read/Write Learner tips</vt:lpstr>
      <vt:lpstr>Kinesthetic Learner tips</vt:lpstr>
      <vt:lpstr>References</vt:lpstr>
    </vt:vector>
  </TitlesOfParts>
  <Company>The University of Findlay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Student Profile</dc:title>
  <dc:creator>Sandra Earle</dc:creator>
  <cp:lastModifiedBy>Sarah Fedirka</cp:lastModifiedBy>
  <cp:revision>66</cp:revision>
  <dcterms:created xsi:type="dcterms:W3CDTF">2013-09-03T12:59:19Z</dcterms:created>
  <dcterms:modified xsi:type="dcterms:W3CDTF">2015-05-20T17:03:57Z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0x0101006916D51E2CFD2848A178C7684296005C</vt:lpwstr>
  </property>
  <property fmtid="{D5CDD505-2E9C-101B-9397-08002B2CF9AE}" pid="3" name="TemplateUrl">
    <vt:lpwstr/>
  </property>
  <property fmtid="{D5CDD505-2E9C-101B-9397-08002B2CF9AE}" pid="4" name="Order">
    <vt:r8>900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dlc_DocIdItemGuid">
    <vt:lpwstr>639d416b-c131-4343-b624-fe8080fbc0ff</vt:lpwstr>
  </property>
</Properties>
</file>