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handoutMasterIdLst>
    <p:handoutMasterId r:id="rId14"/>
  </p:handoutMasterIdLst>
  <p:sldIdLst>
    <p:sldId id="257" r:id="rId2"/>
    <p:sldId id="263" r:id="rId3"/>
    <p:sldId id="262" r:id="rId4"/>
    <p:sldId id="271" r:id="rId5"/>
    <p:sldId id="273" r:id="rId6"/>
    <p:sldId id="265" r:id="rId7"/>
    <p:sldId id="268" r:id="rId8"/>
    <p:sldId id="266" r:id="rId9"/>
    <p:sldId id="269" r:id="rId10"/>
    <p:sldId id="267" r:id="rId11"/>
    <p:sldId id="270" r:id="rId12"/>
    <p:sldId id="272" r:id="rId13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3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customXml" Target="../customXml/item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BA0CC4D-603D-423C-AFDB-91D6A7C29D95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C6FF70FD-6A92-4D40-BE51-6E7A43E7B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02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26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84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0216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79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4862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04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46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8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1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74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2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1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2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1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8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4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42AE3-1668-4E91-B503-DA35BCF04870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476864-79FA-4A15-B269-A45D3886B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jpe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400" dirty="0" smtClean="0"/>
              <a:t>Teaching with Technology </a:t>
            </a:r>
            <a:r>
              <a:rPr lang="en-US" sz="4400" dirty="0" smtClean="0">
                <a:latin typeface="Broadway" panose="04040905080B02020502" pitchFamily="82" charset="0"/>
                <a:cs typeface="Arial" panose="020B0604020202020204" pitchFamily="34" charset="0"/>
              </a:rPr>
              <a:t>-</a:t>
            </a:r>
            <a:r>
              <a:rPr lang="en-US" sz="4400" dirty="0" smtClean="0"/>
              <a:t> </a:t>
            </a:r>
            <a:br>
              <a:rPr lang="en-US" sz="4400" dirty="0" smtClean="0"/>
            </a:br>
            <a:r>
              <a:rPr lang="en-US" sz="4400" dirty="0" smtClean="0"/>
              <a:t>Why not use that SMART Board in your Classroom? </a:t>
            </a:r>
            <a:br>
              <a:rPr lang="en-US" sz="4400" dirty="0" smtClean="0"/>
            </a:br>
            <a:r>
              <a:rPr lang="en-US" sz="4400" dirty="0"/>
              <a:t/>
            </a:r>
            <a:br>
              <a:rPr lang="en-US" sz="4400" dirty="0"/>
            </a:br>
            <a:r>
              <a:rPr lang="en-US" sz="4400" dirty="0" smtClean="0"/>
              <a:t>											</a:t>
            </a:r>
            <a:r>
              <a:rPr lang="en-US" sz="4000" dirty="0" smtClean="0"/>
              <a:t>Anne Albert</a:t>
            </a:r>
            <a:br>
              <a:rPr lang="en-US" sz="4000" dirty="0" smtClean="0"/>
            </a:br>
            <a:r>
              <a:rPr lang="en-US" sz="3200" dirty="0" smtClean="0"/>
              <a:t>Excel at Teaching, March 14, 2015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097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3600" dirty="0" smtClean="0"/>
              <a:t>Add another dimension to class</a:t>
            </a:r>
          </a:p>
          <a:p>
            <a:pPr lvl="1"/>
            <a:r>
              <a:rPr lang="en-US" sz="3400" dirty="0" smtClean="0"/>
              <a:t>Instructor can demonstrate using a graphing calculator by having it displayed and standing at the SMART board and pushing the buttons with a finger.  Students can follow the steps easily, make suggestions on what to try next, come to the board and assist. </a:t>
            </a:r>
            <a:r>
              <a:rPr lang="en-US" sz="2400" i="1" dirty="0"/>
              <a:t>(demonstrated)</a:t>
            </a:r>
            <a:endParaRPr lang="en-US" sz="2400" dirty="0"/>
          </a:p>
          <a:p>
            <a:pPr lvl="1"/>
            <a:endParaRPr lang="en-US" sz="34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2666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3600" dirty="0" smtClean="0"/>
              <a:t>Add another dimension to class</a:t>
            </a:r>
          </a:p>
          <a:p>
            <a:pPr lvl="1"/>
            <a:r>
              <a:rPr lang="en-US" sz="3400" dirty="0" smtClean="0"/>
              <a:t>Instructor can use interactive online activities and demonstrations by touching the screen, varying components, having students come up and do the same. </a:t>
            </a:r>
            <a:r>
              <a:rPr lang="en-US" sz="2400" i="1" dirty="0"/>
              <a:t>(demonstrated)</a:t>
            </a:r>
            <a:endParaRPr lang="en-US" sz="2400" dirty="0"/>
          </a:p>
          <a:p>
            <a:pPr lvl="1"/>
            <a:endParaRPr lang="en-US" sz="34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01397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6084"/>
            <a:ext cx="902814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 smtClean="0"/>
              <a:t>I hope the discussion will continue with additional ideas on how to use the SMART Board to:</a:t>
            </a:r>
          </a:p>
          <a:p>
            <a:pPr marL="0" indent="0">
              <a:buNone/>
            </a:pPr>
            <a:endParaRPr lang="en-US" sz="900" dirty="0" smtClean="0"/>
          </a:p>
          <a:p>
            <a:r>
              <a:rPr lang="en-US" sz="3600" dirty="0" smtClean="0"/>
              <a:t>Engage students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3600" dirty="0" smtClean="0"/>
              <a:t>Improve teaching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3600" dirty="0" smtClean="0"/>
              <a:t>Add another dimension to class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									Anne Albert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									albert@findlay.edu</a:t>
            </a:r>
          </a:p>
        </p:txBody>
      </p:sp>
    </p:spTree>
    <p:extLst>
      <p:ext uri="{BB962C8B-B14F-4D97-AF65-F5344CB8AC3E}">
        <p14:creationId xmlns:p14="http://schemas.microsoft.com/office/powerpoint/2010/main" val="399443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Classroom Tools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438" y="1408309"/>
            <a:ext cx="8596668" cy="4763891"/>
          </a:xfrm>
        </p:spPr>
        <p:txBody>
          <a:bodyPr>
            <a:normAutofit/>
          </a:bodyPr>
          <a:lstStyle/>
          <a:p>
            <a:endParaRPr lang="en-US" sz="9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endParaRPr lang="en-US" sz="1200" dirty="0" smtClean="0"/>
          </a:p>
        </p:txBody>
      </p:sp>
      <p:pic>
        <p:nvPicPr>
          <p:cNvPr id="1028" name="Picture 4" descr="http://study.com/cimages/multimages/16/pi-math-chalkboard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" t="11283"/>
          <a:stretch/>
        </p:blipFill>
        <p:spPr bwMode="auto">
          <a:xfrm>
            <a:off x="1021976" y="1408309"/>
            <a:ext cx="7753056" cy="390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991414"/>
              </p:ext>
            </p:extLst>
          </p:nvPr>
        </p:nvGraphicFramePr>
        <p:xfrm>
          <a:off x="4175125" y="5803900"/>
          <a:ext cx="7302500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4" imgW="2019240" imgH="203040" progId="Equation.DSMT4">
                  <p:embed/>
                </p:oleObj>
              </mc:Choice>
              <mc:Fallback>
                <p:oleObj name="Equation" r:id="rId4" imgW="2019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75125" y="5803900"/>
                        <a:ext cx="7302500" cy="735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41168"/>
              </p:ext>
            </p:extLst>
          </p:nvPr>
        </p:nvGraphicFramePr>
        <p:xfrm>
          <a:off x="3225800" y="2360613"/>
          <a:ext cx="10668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6" imgW="1066680" imgH="203040" progId="Equation.DSMT4">
                  <p:embed/>
                </p:oleObj>
              </mc:Choice>
              <mc:Fallback>
                <p:oleObj name="Equation" r:id="rId6" imgW="10666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25800" y="2360613"/>
                        <a:ext cx="10668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772250"/>
              </p:ext>
            </p:extLst>
          </p:nvPr>
        </p:nvGraphicFramePr>
        <p:xfrm>
          <a:off x="8775032" y="1706598"/>
          <a:ext cx="415490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Equation" r:id="rId8" imgW="977760" imgH="203040" progId="Equation.DSMT4">
                  <p:embed/>
                </p:oleObj>
              </mc:Choice>
              <mc:Fallback>
                <p:oleObj name="Equation" r:id="rId8" imgW="977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775032" y="1706598"/>
                        <a:ext cx="4154905" cy="115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1541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Classroom Tools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3600" dirty="0" smtClean="0"/>
              <a:t>Computer with overhead projection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3600" dirty="0" smtClean="0"/>
              <a:t>White Board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3600" dirty="0" smtClean="0"/>
              <a:t>Transparency Overhead</a:t>
            </a:r>
          </a:p>
          <a:p>
            <a:endParaRPr lang="en-US" sz="1400" dirty="0"/>
          </a:p>
          <a:p>
            <a:r>
              <a:rPr lang="en-US" sz="3600" dirty="0" smtClean="0"/>
              <a:t>SMART Board  </a:t>
            </a:r>
            <a:r>
              <a:rPr lang="en-US" sz="3600" smtClean="0"/>
              <a:t>- try it!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8888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3600" dirty="0" smtClean="0"/>
              <a:t>Engage students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3600" dirty="0" smtClean="0"/>
              <a:t>Improve teaching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3600" dirty="0" smtClean="0"/>
              <a:t>Add another dimension to class</a:t>
            </a:r>
          </a:p>
        </p:txBody>
      </p:sp>
    </p:spTree>
    <p:extLst>
      <p:ext uri="{BB962C8B-B14F-4D97-AF65-F5344CB8AC3E}">
        <p14:creationId xmlns:p14="http://schemas.microsoft.com/office/powerpoint/2010/main" val="2262459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3600" dirty="0"/>
              <a:t>Engage </a:t>
            </a:r>
            <a:r>
              <a:rPr lang="en-US" sz="3600" dirty="0" smtClean="0"/>
              <a:t>students - activities</a:t>
            </a:r>
          </a:p>
          <a:p>
            <a:pPr lvl="1"/>
            <a:r>
              <a:rPr lang="en-US" sz="3400" dirty="0" smtClean="0"/>
              <a:t>Each student (session participant) comes up to the SMART Board and signs in, or answers a question, or? on the blank workspace of SMART Board</a:t>
            </a:r>
          </a:p>
          <a:p>
            <a:pPr marL="1371600" lvl="3" indent="0">
              <a:buNone/>
            </a:pPr>
            <a:r>
              <a:rPr lang="en-US" sz="2400" i="1" dirty="0"/>
              <a:t>(demonstrated</a:t>
            </a:r>
            <a:r>
              <a:rPr lang="en-US" sz="2400" i="1" dirty="0" smtClean="0"/>
              <a:t>)</a:t>
            </a:r>
            <a:endParaRPr lang="en-US" sz="30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9445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 lnSpcReduction="10000"/>
          </a:bodyPr>
          <a:lstStyle/>
          <a:p>
            <a:endParaRPr lang="en-US" sz="2000" dirty="0" smtClean="0"/>
          </a:p>
          <a:p>
            <a:r>
              <a:rPr lang="en-US" sz="3600" dirty="0"/>
              <a:t>Engage </a:t>
            </a:r>
            <a:r>
              <a:rPr lang="en-US" sz="3600" smtClean="0"/>
              <a:t>students – activities</a:t>
            </a:r>
          </a:p>
          <a:p>
            <a:pPr marL="0" indent="0">
              <a:buNone/>
            </a:pPr>
            <a:r>
              <a:rPr lang="en-US" sz="3400" smtClean="0"/>
              <a:t>Note</a:t>
            </a:r>
            <a:r>
              <a:rPr lang="en-US" sz="3400" dirty="0" smtClean="0"/>
              <a:t>: when writing on the board</a:t>
            </a:r>
          </a:p>
          <a:p>
            <a:pPr lvl="1"/>
            <a:r>
              <a:rPr lang="en-US" sz="3500" dirty="0"/>
              <a:t>Eco-friendly and economical </a:t>
            </a:r>
            <a:r>
              <a:rPr lang="en-US" sz="3500" dirty="0" smtClean="0"/>
              <a:t>– the </a:t>
            </a:r>
            <a:r>
              <a:rPr lang="en-US" sz="3500" dirty="0"/>
              <a:t>markers last </a:t>
            </a:r>
            <a:r>
              <a:rPr lang="en-US" sz="3500" dirty="0" smtClean="0"/>
              <a:t>forever (unlike dry erase markers)</a:t>
            </a:r>
            <a:endParaRPr lang="en-US" sz="3500" dirty="0"/>
          </a:p>
          <a:p>
            <a:pPr lvl="1"/>
            <a:r>
              <a:rPr lang="en-US" sz="3500" dirty="0" smtClean="0"/>
              <a:t>Can write in various styles and colors</a:t>
            </a:r>
            <a:endParaRPr lang="en-US" sz="3500" dirty="0"/>
          </a:p>
          <a:p>
            <a:pPr lvl="1"/>
            <a:r>
              <a:rPr lang="en-US" sz="3500" dirty="0" smtClean="0"/>
              <a:t>Can save what is written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4236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3600" dirty="0"/>
              <a:t>Engage </a:t>
            </a:r>
            <a:r>
              <a:rPr lang="en-US" sz="3600" dirty="0" smtClean="0"/>
              <a:t>students - activities</a:t>
            </a:r>
          </a:p>
          <a:p>
            <a:pPr lvl="1"/>
            <a:r>
              <a:rPr lang="en-US" sz="3400" dirty="0" smtClean="0"/>
              <a:t>Student or instructor writes on a document/worksheet on SMART Board –fills in responses, works out a problem  </a:t>
            </a:r>
            <a:r>
              <a:rPr lang="en-US" sz="2400" i="1" dirty="0" smtClean="0"/>
              <a:t>(demonstrated)</a:t>
            </a:r>
            <a:endParaRPr lang="en-US" sz="2400" dirty="0" smtClean="0"/>
          </a:p>
          <a:p>
            <a:pPr lvl="1"/>
            <a:r>
              <a:rPr lang="en-US" sz="3400" dirty="0" smtClean="0"/>
              <a:t>Can save what is written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654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/>
          </a:p>
          <a:p>
            <a:r>
              <a:rPr lang="en-US" sz="3600" dirty="0" smtClean="0"/>
              <a:t>Improve teaching</a:t>
            </a:r>
          </a:p>
          <a:p>
            <a:pPr lvl="1"/>
            <a:r>
              <a:rPr lang="en-US" sz="3400" dirty="0" smtClean="0"/>
              <a:t>Instructor can write on the SMART Board through multiple screens and return to earlier screens (not erased as on a white board!) </a:t>
            </a:r>
            <a:r>
              <a:rPr lang="en-US" sz="2400" i="1" dirty="0"/>
              <a:t>(demonstrated)</a:t>
            </a:r>
            <a:endParaRPr lang="en-US" sz="2400" dirty="0"/>
          </a:p>
          <a:p>
            <a:pPr lvl="1"/>
            <a:endParaRPr lang="en-US" sz="34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5585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SMART Board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7471"/>
            <a:ext cx="8596668" cy="47638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400" dirty="0"/>
          </a:p>
          <a:p>
            <a:r>
              <a:rPr lang="en-US" sz="3600" dirty="0" smtClean="0"/>
              <a:t>Improve teaching</a:t>
            </a:r>
          </a:p>
          <a:p>
            <a:pPr lvl="1"/>
            <a:r>
              <a:rPr lang="en-US" sz="3400" dirty="0" smtClean="0"/>
              <a:t>Instructor can easily touch the screen and switch between documents, online resources, </a:t>
            </a:r>
            <a:r>
              <a:rPr lang="en-US" sz="3400" dirty="0" err="1" smtClean="0"/>
              <a:t>etc</a:t>
            </a:r>
            <a:r>
              <a:rPr lang="en-US" sz="3400" dirty="0" smtClean="0"/>
              <a:t>, while teaching without using the computer    </a:t>
            </a:r>
            <a:r>
              <a:rPr lang="en-US" sz="2400" i="1" dirty="0"/>
              <a:t>(demonstrated)</a:t>
            </a:r>
            <a:endParaRPr lang="en-US" sz="2400" dirty="0"/>
          </a:p>
          <a:p>
            <a:pPr lvl="1"/>
            <a:endParaRPr lang="en-US" sz="34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5500571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65M42YJNURMD-775168313-2</_dlc_DocId>
    <_dlc_DocIdUrl xmlns="881cbc62-9c94-4650-91c8-fbcdad032e96">
      <Url>https://www.findlay.edu/offices/academic/center-teaching-excellence/teaching-symposium/2015/_layouts/15/DocIdRedir.aspx?ID=65M42YJNURMD-775168313-2</Url>
      <Description>65M42YJNURMD-775168313-2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D51E2CFD2848A178C7684296005C" ma:contentTypeVersion="5" ma:contentTypeDescription="Create a new document." ma:contentTypeScope="" ma:versionID="627048ece88866bbfa85b3c80aae1781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ae41fa0c478f1273e25297eebc29c6a5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1BC6AD-85E1-45CC-A863-123F16713524}"/>
</file>

<file path=customXml/itemProps2.xml><?xml version="1.0" encoding="utf-8"?>
<ds:datastoreItem xmlns:ds="http://schemas.openxmlformats.org/officeDocument/2006/customXml" ds:itemID="{EB30408E-8E13-44DC-994E-A53B121C03BA}"/>
</file>

<file path=customXml/itemProps3.xml><?xml version="1.0" encoding="utf-8"?>
<ds:datastoreItem xmlns:ds="http://schemas.openxmlformats.org/officeDocument/2006/customXml" ds:itemID="{7F12C2BF-D4C0-44F9-9181-16EB949E8FB8}"/>
</file>

<file path=customXml/itemProps4.xml><?xml version="1.0" encoding="utf-8"?>
<ds:datastoreItem xmlns:ds="http://schemas.openxmlformats.org/officeDocument/2006/customXml" ds:itemID="{AE6BCC53-7DB6-4059-AD2E-C2F15B93F46F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325</Words>
  <Application>Microsoft Office PowerPoint</Application>
  <PresentationFormat>Custom</PresentationFormat>
  <Paragraphs>65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Facet</vt:lpstr>
      <vt:lpstr>Equation</vt:lpstr>
      <vt:lpstr>Teaching with Technology -  Why not use that SMART Board in your Classroom?              Anne Albert Excel at Teaching, March 14, 2015</vt:lpstr>
      <vt:lpstr>Classroom Tools</vt:lpstr>
      <vt:lpstr>Classroom Tools</vt:lpstr>
      <vt:lpstr>SMART Board</vt:lpstr>
      <vt:lpstr>SMART Board</vt:lpstr>
      <vt:lpstr>SMART Board</vt:lpstr>
      <vt:lpstr>SMART Board</vt:lpstr>
      <vt:lpstr>SMART Board</vt:lpstr>
      <vt:lpstr>SMART Board</vt:lpstr>
      <vt:lpstr>SMART Board</vt:lpstr>
      <vt:lpstr>SMART Board</vt:lpstr>
      <vt:lpstr>SMART Board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 Eichman</dc:title>
  <dc:creator>Ann Eichman</dc:creator>
  <cp:lastModifiedBy>Sarah Fedirka</cp:lastModifiedBy>
  <cp:revision>35</cp:revision>
  <cp:lastPrinted>2015-04-23T13:44:51Z</cp:lastPrinted>
  <dcterms:created xsi:type="dcterms:W3CDTF">2013-04-02T16:01:03Z</dcterms:created>
  <dcterms:modified xsi:type="dcterms:W3CDTF">2015-05-20T16:59:47Z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0x0101006916D51E2CFD2848A178C7684296005C</vt:lpwstr>
  </property>
  <property fmtid="{D5CDD505-2E9C-101B-9397-08002B2CF9AE}" pid="3" name="TemplateUrl">
    <vt:lpwstr/>
  </property>
  <property fmtid="{D5CDD505-2E9C-101B-9397-08002B2CF9AE}" pid="4" name="Order">
    <vt:r8>1400</vt:r8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dlc_DocIdItemGuid">
    <vt:lpwstr>d7f8bfd5-428f-4bba-90c0-9d2012909461</vt:lpwstr>
  </property>
</Properties>
</file>