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handoutMasterIdLst>
    <p:handoutMasterId r:id="rId26"/>
  </p:handoutMasterIdLst>
  <p:sldIdLst>
    <p:sldId id="256" r:id="rId6"/>
    <p:sldId id="257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2" r:id="rId21"/>
    <p:sldId id="270" r:id="rId22"/>
    <p:sldId id="271" r:id="rId23"/>
    <p:sldId id="273" r:id="rId24"/>
    <p:sldId id="277" r:id="rId25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2F04F50-B0F2-405F-ADEC-D7AC5D2BD2DE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E6FE67D-525C-4A9D-8325-D6ED806C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7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9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0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3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0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2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3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8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3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2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178A-23B9-4FC5-8246-C2359320927A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DAF92-29B4-48F7-BFDF-D746F7EFB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ndlay.edu/UF/academicschedule/WideAcademicSchedule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CORE+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8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R1	Relationships with the World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dirty="0" smtClean="0"/>
              <a:t>Courses that satisfy this outcome are in disciplines such as, but not limited to:</a:t>
            </a:r>
          </a:p>
          <a:p>
            <a:r>
              <a:rPr lang="en-US" dirty="0" smtClean="0"/>
              <a:t>Bilingual Multicultural (BLMC)</a:t>
            </a:r>
          </a:p>
          <a:p>
            <a:r>
              <a:rPr lang="en-US" dirty="0" smtClean="0"/>
              <a:t>Languages (Japanese, French, German, Spanish)</a:t>
            </a:r>
          </a:p>
          <a:p>
            <a:r>
              <a:rPr lang="en-US" dirty="0" smtClean="0"/>
              <a:t>Ethics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Religion</a:t>
            </a:r>
          </a:p>
          <a:p>
            <a:r>
              <a:rPr lang="en-US" dirty="0" smtClean="0"/>
              <a:t>Ethnic or Gender Studies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Refer to the Academic Course schedule for courses with R1 designation.</a:t>
            </a:r>
          </a:p>
        </p:txBody>
      </p:sp>
    </p:spTree>
    <p:extLst>
      <p:ext uri="{BB962C8B-B14F-4D97-AF65-F5344CB8AC3E}">
        <p14:creationId xmlns:p14="http://schemas.microsoft.com/office/powerpoint/2010/main" val="36257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R2	Relationships with the World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_____		_____		BIOL 100	</a:t>
            </a:r>
            <a:r>
              <a:rPr lang="en-US" sz="2000" dirty="0" smtClean="0"/>
              <a:t>Integrated </a:t>
            </a:r>
            <a:r>
              <a:rPr lang="en-US" sz="2000" dirty="0"/>
              <a:t>Approach to the Sciences</a:t>
            </a:r>
          </a:p>
          <a:p>
            <a:pPr marL="0" indent="0">
              <a:buNone/>
            </a:pPr>
            <a:r>
              <a:rPr lang="en-US" sz="2000" dirty="0"/>
              <a:t>_____		_____		BIOL 180	</a:t>
            </a:r>
            <a:r>
              <a:rPr lang="en-US" sz="2000" dirty="0" smtClean="0"/>
              <a:t>Oceanus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_____		_____		ESOH 100	</a:t>
            </a:r>
            <a:r>
              <a:rPr lang="en-US" sz="2000" dirty="0" smtClean="0"/>
              <a:t>Environment </a:t>
            </a:r>
            <a:r>
              <a:rPr lang="en-US" sz="2000" dirty="0"/>
              <a:t>and Society</a:t>
            </a:r>
          </a:p>
          <a:p>
            <a:pPr marL="0" indent="0">
              <a:buNone/>
            </a:pPr>
            <a:r>
              <a:rPr lang="en-US" sz="2000" dirty="0"/>
              <a:t>_____		_____		GEOG 101	</a:t>
            </a:r>
            <a:r>
              <a:rPr lang="en-US" sz="2000" dirty="0" smtClean="0"/>
              <a:t>Economic </a:t>
            </a:r>
            <a:r>
              <a:rPr lang="en-US" sz="2000" dirty="0"/>
              <a:t>Geography</a:t>
            </a:r>
          </a:p>
          <a:p>
            <a:pPr marL="0" indent="0">
              <a:buNone/>
            </a:pPr>
            <a:r>
              <a:rPr lang="en-US" sz="2000" dirty="0"/>
              <a:t>_____		_____		GEOG 200	</a:t>
            </a:r>
            <a:r>
              <a:rPr lang="en-US" sz="2000" dirty="0" smtClean="0"/>
              <a:t>Human </a:t>
            </a:r>
            <a:r>
              <a:rPr lang="en-US" sz="2000" dirty="0"/>
              <a:t>Geography</a:t>
            </a:r>
          </a:p>
          <a:p>
            <a:pPr marL="0" indent="0">
              <a:buNone/>
            </a:pPr>
            <a:r>
              <a:rPr lang="en-US" sz="2000" dirty="0"/>
              <a:t>_____		_____		GEOL 205	</a:t>
            </a:r>
            <a:r>
              <a:rPr lang="en-US" sz="2000" dirty="0" smtClean="0"/>
              <a:t>Surficial </a:t>
            </a:r>
            <a:r>
              <a:rPr lang="en-US" sz="2000" dirty="0"/>
              <a:t>Earth Systems</a:t>
            </a:r>
          </a:p>
          <a:p>
            <a:pPr marL="0" indent="0">
              <a:buNone/>
            </a:pPr>
            <a:r>
              <a:rPr lang="en-US" sz="2000" dirty="0" smtClean="0"/>
              <a:t>_____</a:t>
            </a:r>
            <a:r>
              <a:rPr lang="en-US" sz="2000" dirty="0"/>
              <a:t>		_____		PHIL 235		Environmental and Animal </a:t>
            </a:r>
            <a:r>
              <a:rPr lang="en-US" sz="2000" dirty="0" smtClean="0"/>
              <a:t>Ethics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May not be a complete list of available courses.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Refer to the Academic Course schedule for courses with R1 designation.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10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R3	Relationships with the World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_____		_____		COMM 216	Interpersonal Communication</a:t>
            </a:r>
          </a:p>
          <a:p>
            <a:pPr marL="0" indent="0">
              <a:buNone/>
            </a:pPr>
            <a:r>
              <a:rPr lang="en-US" sz="2000" dirty="0"/>
              <a:t>_____		_____		CJUS 101	</a:t>
            </a:r>
            <a:r>
              <a:rPr lang="en-US" sz="2000" dirty="0" smtClean="0"/>
              <a:t>Introduction </a:t>
            </a:r>
            <a:r>
              <a:rPr lang="en-US" sz="2000" dirty="0"/>
              <a:t>to Criminal Justice</a:t>
            </a:r>
          </a:p>
          <a:p>
            <a:pPr marL="0" indent="0">
              <a:buNone/>
            </a:pPr>
            <a:r>
              <a:rPr lang="en-US" sz="2000" dirty="0"/>
              <a:t>_____		_____		ECON 201	</a:t>
            </a:r>
            <a:r>
              <a:rPr lang="en-US" sz="2000" dirty="0" smtClean="0"/>
              <a:t>Principles </a:t>
            </a:r>
            <a:r>
              <a:rPr lang="en-US" sz="2000" dirty="0"/>
              <a:t>of Microeconomics</a:t>
            </a:r>
          </a:p>
          <a:p>
            <a:pPr marL="0" indent="0">
              <a:buNone/>
            </a:pPr>
            <a:r>
              <a:rPr lang="en-US" sz="2000" dirty="0"/>
              <a:t>_____		_____		GERN 200	</a:t>
            </a:r>
            <a:r>
              <a:rPr lang="en-US" sz="2000" dirty="0" smtClean="0"/>
              <a:t>The </a:t>
            </a:r>
            <a:r>
              <a:rPr lang="en-US" sz="2000" dirty="0"/>
              <a:t>Aging Process</a:t>
            </a:r>
          </a:p>
          <a:p>
            <a:pPr marL="0" indent="0">
              <a:buNone/>
            </a:pPr>
            <a:r>
              <a:rPr lang="en-US" sz="2000" dirty="0"/>
              <a:t>_____		_____		PLAW 100	</a:t>
            </a:r>
            <a:r>
              <a:rPr lang="en-US" sz="2000" dirty="0" smtClean="0"/>
              <a:t>Introduction </a:t>
            </a:r>
            <a:r>
              <a:rPr lang="en-US" sz="2000" dirty="0"/>
              <a:t>to Law</a:t>
            </a:r>
          </a:p>
          <a:p>
            <a:pPr marL="0" indent="0">
              <a:buNone/>
            </a:pPr>
            <a:r>
              <a:rPr lang="en-US" sz="2000" dirty="0"/>
              <a:t>_____		_____		POLS 202	</a:t>
            </a:r>
            <a:r>
              <a:rPr lang="en-US" sz="2000" dirty="0" smtClean="0"/>
              <a:t>Comparative </a:t>
            </a:r>
            <a:r>
              <a:rPr lang="en-US" sz="2000" dirty="0"/>
              <a:t>Politics</a:t>
            </a:r>
          </a:p>
          <a:p>
            <a:pPr marL="0" indent="0">
              <a:buNone/>
            </a:pPr>
            <a:r>
              <a:rPr lang="en-US" sz="2000" dirty="0"/>
              <a:t>_____		_____		POLS 203	</a:t>
            </a:r>
            <a:r>
              <a:rPr lang="en-US" sz="2000" dirty="0" smtClean="0"/>
              <a:t>International </a:t>
            </a:r>
            <a:r>
              <a:rPr lang="en-US" sz="2000" dirty="0"/>
              <a:t>Relations</a:t>
            </a:r>
          </a:p>
          <a:p>
            <a:pPr marL="0" indent="0">
              <a:buNone/>
            </a:pPr>
            <a:r>
              <a:rPr lang="en-US" sz="2000" dirty="0"/>
              <a:t>_____		_____		SOWK 101	</a:t>
            </a:r>
            <a:r>
              <a:rPr lang="en-US" sz="2000" dirty="0" smtClean="0"/>
              <a:t>Introduction </a:t>
            </a:r>
            <a:r>
              <a:rPr lang="en-US" sz="2000" dirty="0"/>
              <a:t>to Social Work</a:t>
            </a:r>
          </a:p>
          <a:p>
            <a:pPr marL="0" indent="0">
              <a:buNone/>
            </a:pPr>
            <a:r>
              <a:rPr lang="en-US" sz="2000" dirty="0"/>
              <a:t>_____		_____		SOWK 170	</a:t>
            </a:r>
            <a:r>
              <a:rPr lang="en-US" sz="2000" dirty="0" smtClean="0"/>
              <a:t>Topics </a:t>
            </a:r>
            <a:r>
              <a:rPr lang="en-US" sz="2000" dirty="0"/>
              <a:t>in Social Work</a:t>
            </a:r>
          </a:p>
          <a:p>
            <a:pPr marL="0" indent="0">
              <a:buNone/>
            </a:pPr>
            <a:r>
              <a:rPr lang="en-US" sz="2200" dirty="0" smtClean="0"/>
              <a:t>May not be a complete list of available courses.</a:t>
            </a:r>
          </a:p>
          <a:p>
            <a:pPr marL="0" indent="0">
              <a:buNone/>
            </a:pPr>
            <a:r>
              <a:rPr lang="en-US" sz="2200" dirty="0" smtClean="0"/>
              <a:t>Refer to the Academic Course schedule for courses with R3 designation.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E1	Engagement for Meaningful Lives and Productive Careers – Outcomes:  Must take </a:t>
            </a:r>
            <a:r>
              <a:rPr lang="en-US" sz="4000" b="1" u="sng" dirty="0" smtClean="0"/>
              <a:t>ONE </a:t>
            </a:r>
            <a:r>
              <a:rPr lang="en-US" sz="4000" b="1" u="sng" dirty="0"/>
              <a:t>of the following</a:t>
            </a:r>
            <a:r>
              <a:rPr lang="en-US" sz="4000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PHIL </a:t>
            </a:r>
            <a:r>
              <a:rPr lang="en-US" sz="2000" dirty="0"/>
              <a:t>100		Introduction to Philosophy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PHIL </a:t>
            </a:r>
            <a:r>
              <a:rPr lang="en-US" sz="2000" dirty="0"/>
              <a:t>210		Philosophy of Religion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PHIL </a:t>
            </a:r>
            <a:r>
              <a:rPr lang="en-US" sz="2000" dirty="0"/>
              <a:t>270		Existentialism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RELI </a:t>
            </a:r>
            <a:r>
              <a:rPr lang="en-US" sz="2000" dirty="0"/>
              <a:t>101		Introduction to Religion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RELI </a:t>
            </a:r>
            <a:r>
              <a:rPr lang="en-US" sz="2000" dirty="0"/>
              <a:t>102	</a:t>
            </a:r>
            <a:r>
              <a:rPr lang="en-US" sz="2000" dirty="0" smtClean="0"/>
              <a:t>	The </a:t>
            </a:r>
            <a:r>
              <a:rPr lang="en-US" sz="2000" dirty="0"/>
              <a:t>Jewish and Christian Traditions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RELI </a:t>
            </a:r>
            <a:r>
              <a:rPr lang="en-US" sz="2000" dirty="0"/>
              <a:t>235		The Old Testament</a:t>
            </a:r>
          </a:p>
          <a:p>
            <a:pPr marL="0" indent="0">
              <a:buNone/>
            </a:pPr>
            <a:r>
              <a:rPr lang="en-US" sz="2000" dirty="0"/>
              <a:t>_____		</a:t>
            </a:r>
            <a:r>
              <a:rPr lang="en-US" sz="2000" dirty="0" smtClean="0"/>
              <a:t>RELI </a:t>
            </a:r>
            <a:r>
              <a:rPr lang="en-US" sz="2000" dirty="0"/>
              <a:t>240		The New </a:t>
            </a:r>
            <a:r>
              <a:rPr lang="en-US" sz="2000" dirty="0" smtClean="0"/>
              <a:t>Testament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May not be a complete list of available courses.</a:t>
            </a:r>
          </a:p>
          <a:p>
            <a:pPr marL="0" indent="0">
              <a:buNone/>
            </a:pPr>
            <a:r>
              <a:rPr lang="en-US" sz="2000" dirty="0" smtClean="0"/>
              <a:t>Refer to the Academic Course schedule for courses with E1 designation.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0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u="sng" dirty="0"/>
              <a:t>E2	Engagement for Meaningful Lives and Productive Careers – Outcomes:  Must take </a:t>
            </a:r>
            <a:r>
              <a:rPr lang="en-US" sz="4000" b="1" u="sng" dirty="0" smtClean="0"/>
              <a:t>ONE </a:t>
            </a:r>
            <a:r>
              <a:rPr lang="en-US" sz="4000" b="1" u="sng" dirty="0"/>
              <a:t>of the following</a:t>
            </a:r>
            <a:r>
              <a:rPr lang="en-US" sz="4000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dirty="0" smtClean="0"/>
              <a:t>Courses that satisfy this outcome are in disciplines such as, but not limited to:</a:t>
            </a:r>
          </a:p>
          <a:p>
            <a:r>
              <a:rPr lang="en-US" dirty="0" smtClean="0"/>
              <a:t>Art</a:t>
            </a:r>
          </a:p>
          <a:p>
            <a:r>
              <a:rPr lang="en-US" dirty="0" smtClean="0"/>
              <a:t>COMM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Theatre</a:t>
            </a:r>
          </a:p>
          <a:p>
            <a:r>
              <a:rPr lang="en-US" dirty="0" smtClean="0"/>
              <a:t>Literature (ENGL)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Refer to the Academic Course schedule for courses with E2 designation.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5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E3	Engagement for Meaningful Lives and Productive Careers – Outcomes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Must take one additional course from the previous lists (C1, C2, C3, O1, O2, O3, R1, R2, R3, E1, or E2) above: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Must select </a:t>
            </a:r>
            <a:r>
              <a:rPr lang="en-US" u="sng" dirty="0" smtClean="0"/>
              <a:t>ONE</a:t>
            </a:r>
            <a:r>
              <a:rPr lang="en-US" dirty="0" smtClean="0"/>
              <a:t> course from the outcome above that has not already been taken.  </a:t>
            </a:r>
          </a:p>
          <a:p>
            <a:pPr marL="0" indent="0">
              <a:buNone/>
            </a:pPr>
            <a:r>
              <a:rPr lang="en-US" dirty="0" smtClean="0"/>
              <a:t>Example:  If student took BIOL102 in C1, this course cannot be used to also satisfy E3.</a:t>
            </a:r>
          </a:p>
          <a:p>
            <a:pPr marL="0" indent="0">
              <a:buNone/>
            </a:pPr>
            <a:r>
              <a:rPr lang="en-US" dirty="0" smtClean="0"/>
              <a:t>Student may choose a different course from C1 to be used for this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U1 &amp; U2: Oiler Six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U1 and U2 combined must have a total of 6 hours</a:t>
            </a:r>
          </a:p>
          <a:p>
            <a:r>
              <a:rPr lang="en-US" dirty="0" smtClean="0"/>
              <a:t>Student MUST take at least 3 semester hours in U1</a:t>
            </a:r>
          </a:p>
          <a:p>
            <a:r>
              <a:rPr lang="en-US" dirty="0" smtClean="0"/>
              <a:t>Student can take all 6 hours in U1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Student can take 3-5 hours in U1 and the remaining hours in U2</a:t>
            </a:r>
          </a:p>
          <a:p>
            <a:r>
              <a:rPr lang="en-US" dirty="0" smtClean="0"/>
              <a:t>No more than 3 hours can be taken in U2</a:t>
            </a:r>
          </a:p>
        </p:txBody>
      </p:sp>
    </p:spTree>
    <p:extLst>
      <p:ext uri="{BB962C8B-B14F-4D97-AF65-F5344CB8AC3E}">
        <p14:creationId xmlns:p14="http://schemas.microsoft.com/office/powerpoint/2010/main" val="40011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U1	Oiler Six Outcomes: 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Must </a:t>
            </a:r>
            <a:r>
              <a:rPr lang="en-US" b="1" u="sng" dirty="0"/>
              <a:t>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MUST take at least 3 semester hours from U1.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Example:  Student takes U1: ART495 for 6 credit hours.  U1 &amp; U2 outcomes are satisfied</a:t>
            </a:r>
          </a:p>
          <a:p>
            <a:r>
              <a:rPr lang="en-US" dirty="0" smtClean="0"/>
              <a:t>Example:  Student takes U1: ART495 for 3 credit hours.  Can take additional 3 credit hours from U1 OR can take 3 hours from U2 to satisfy outcome.</a:t>
            </a:r>
          </a:p>
          <a:p>
            <a:r>
              <a:rPr lang="en-US" dirty="0" smtClean="0"/>
              <a:t>Example:  Student takes U1: ART495 for 4 credit hours.  Can take 2 credit hours from U2: HPE 100 to satisfy outcome.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U2	Oiler Six Outcomes: 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No </a:t>
            </a:r>
            <a:r>
              <a:rPr lang="en-US" b="1" u="sng" dirty="0"/>
              <a:t>more than 3 hours from: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ART </a:t>
            </a:r>
            <a:r>
              <a:rPr lang="en-US" dirty="0"/>
              <a:t>195		Topics in Art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CJUS </a:t>
            </a:r>
            <a:r>
              <a:rPr lang="en-US" dirty="0"/>
              <a:t>111		Self Defense/ Stress Management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COMM </a:t>
            </a:r>
            <a:r>
              <a:rPr lang="en-US" dirty="0"/>
              <a:t>312	</a:t>
            </a:r>
            <a:r>
              <a:rPr lang="en-US" dirty="0" smtClean="0"/>
              <a:t>	Small </a:t>
            </a:r>
            <a:r>
              <a:rPr lang="en-US" dirty="0"/>
              <a:t>Group Communication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FNCE </a:t>
            </a:r>
            <a:r>
              <a:rPr lang="en-US" dirty="0"/>
              <a:t>200		Personal Finance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HEPR </a:t>
            </a:r>
            <a:r>
              <a:rPr lang="en-US" dirty="0"/>
              <a:t>150		Introduction to Health Professions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HPE </a:t>
            </a:r>
            <a:r>
              <a:rPr lang="en-US" dirty="0"/>
              <a:t>100		Wellness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MUSC </a:t>
            </a:r>
            <a:r>
              <a:rPr lang="en-US" dirty="0"/>
              <a:t>190	</a:t>
            </a:r>
            <a:r>
              <a:rPr lang="en-US" dirty="0" smtClean="0"/>
              <a:t>	Concert </a:t>
            </a:r>
            <a:r>
              <a:rPr lang="en-US" dirty="0"/>
              <a:t>Chorale (choir)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MUSC </a:t>
            </a:r>
            <a:r>
              <a:rPr lang="en-US" dirty="0"/>
              <a:t>191	</a:t>
            </a:r>
            <a:r>
              <a:rPr lang="en-US" dirty="0" smtClean="0"/>
              <a:t>	Concert </a:t>
            </a:r>
            <a:r>
              <a:rPr lang="en-US" dirty="0"/>
              <a:t>Band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MUSC </a:t>
            </a:r>
            <a:r>
              <a:rPr lang="en-US" dirty="0"/>
              <a:t>192	</a:t>
            </a:r>
            <a:r>
              <a:rPr lang="en-US" dirty="0" smtClean="0"/>
              <a:t>	Orchestra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MUSC </a:t>
            </a:r>
            <a:r>
              <a:rPr lang="en-US" dirty="0"/>
              <a:t>250	</a:t>
            </a:r>
            <a:r>
              <a:rPr lang="en-US" dirty="0" smtClean="0"/>
              <a:t>	Topics </a:t>
            </a:r>
            <a:r>
              <a:rPr lang="en-US" dirty="0"/>
              <a:t>in Music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_____	</a:t>
            </a:r>
            <a:r>
              <a:rPr lang="en-US" dirty="0" smtClean="0"/>
              <a:t>THEA </a:t>
            </a:r>
            <a:r>
              <a:rPr lang="en-US" dirty="0"/>
              <a:t>210	</a:t>
            </a:r>
            <a:r>
              <a:rPr lang="en-US" dirty="0" smtClean="0"/>
              <a:t>	Theatre Practicum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_____	An additional CORE elective from the previous lists (C1, C2, C3, O1, O2, O3, R1, R2, R3, E1, or E2) that has NOT already 	been used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6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4351338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**At least 42 semester hours of approved courses as indicated within the following outcomes</a:t>
            </a:r>
          </a:p>
          <a:p>
            <a:pPr marL="0" indent="0">
              <a:buNone/>
            </a:pPr>
            <a:r>
              <a:rPr lang="en-US" dirty="0" smtClean="0"/>
              <a:t>**At least 3 semester hours in EACH CORE+ outcome</a:t>
            </a:r>
          </a:p>
          <a:p>
            <a:r>
              <a:rPr lang="en-US" dirty="0" smtClean="0"/>
              <a:t>C1- 3 hours</a:t>
            </a:r>
          </a:p>
          <a:p>
            <a:r>
              <a:rPr lang="en-US" dirty="0" smtClean="0"/>
              <a:t>C2- 3 hours</a:t>
            </a:r>
          </a:p>
          <a:p>
            <a:r>
              <a:rPr lang="en-US" dirty="0" smtClean="0"/>
              <a:t>C3- 3 hours</a:t>
            </a:r>
          </a:p>
          <a:p>
            <a:r>
              <a:rPr lang="en-US" dirty="0" smtClean="0"/>
              <a:t>O1- 3 hours</a:t>
            </a:r>
          </a:p>
          <a:p>
            <a:r>
              <a:rPr lang="en-US" dirty="0" smtClean="0"/>
              <a:t>O2- 3 hours</a:t>
            </a:r>
          </a:p>
          <a:p>
            <a:r>
              <a:rPr lang="en-US" dirty="0" smtClean="0"/>
              <a:t>O3- 3 hours</a:t>
            </a:r>
          </a:p>
          <a:p>
            <a:r>
              <a:rPr lang="en-US" dirty="0" smtClean="0"/>
              <a:t>R1- 3 hours</a:t>
            </a:r>
          </a:p>
          <a:p>
            <a:r>
              <a:rPr lang="en-US" dirty="0" smtClean="0"/>
              <a:t>R2- 3 hours</a:t>
            </a:r>
          </a:p>
          <a:p>
            <a:r>
              <a:rPr lang="en-US" dirty="0" smtClean="0"/>
              <a:t>R3- 3 hours</a:t>
            </a:r>
          </a:p>
          <a:p>
            <a:r>
              <a:rPr lang="en-US" dirty="0" smtClean="0"/>
              <a:t>E1- 3 hours</a:t>
            </a:r>
          </a:p>
          <a:p>
            <a:r>
              <a:rPr lang="en-US" dirty="0" smtClean="0"/>
              <a:t>E2- 3 hours</a:t>
            </a:r>
          </a:p>
          <a:p>
            <a:r>
              <a:rPr lang="en-US" dirty="0" smtClean="0"/>
              <a:t>E3- 3 hours</a:t>
            </a:r>
          </a:p>
          <a:p>
            <a:r>
              <a:rPr lang="en-US" dirty="0" smtClean="0"/>
              <a:t>U1 and U2: combined total 6 hours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Refer to the Academic Course schedule for courses with specific designations.</a:t>
            </a:r>
          </a:p>
          <a:p>
            <a:pPr marL="0" indent="0">
              <a:buNone/>
            </a:pPr>
            <a:r>
              <a:rPr lang="en-US" dirty="0" smtClean="0"/>
              <a:t>Many of these courses have a pre-requisite that needs met before student may register. Please refer to the current Undergraduate Catalog for requirements.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85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Requirements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Successful completion of 124 Semester hours of credit (ACAD088, EDUC088, and developmental courses may not be included)</a:t>
            </a:r>
          </a:p>
          <a:p>
            <a:r>
              <a:rPr lang="en-US" dirty="0" smtClean="0"/>
              <a:t>Overall GPA of 2.00</a:t>
            </a:r>
          </a:p>
          <a:p>
            <a:r>
              <a:rPr lang="en-US" dirty="0" smtClean="0"/>
              <a:t>36-75 semester hours and/or 48 semester hours within a single discipline.  </a:t>
            </a:r>
          </a:p>
          <a:p>
            <a:r>
              <a:rPr lang="en-US" dirty="0" smtClean="0"/>
              <a:t>At least 12 semester hours of upper-level (300-400) courses in a major must be completed at The University of Findlay.</a:t>
            </a:r>
          </a:p>
          <a:p>
            <a:r>
              <a:rPr lang="en-US" dirty="0" smtClean="0"/>
              <a:t>At least 42 semester hours of approved courses for at least 3 semester hours in each CORE+ outcome.  </a:t>
            </a:r>
          </a:p>
          <a:p>
            <a:r>
              <a:rPr lang="en-US" b="1" dirty="0" smtClean="0"/>
              <a:t>Minimum accepted grade for CORE+ curriculum for general education courses is a “C-”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7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Find a complete listing of CORE Plus courses: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2017 Academic </a:t>
            </a:r>
            <a:r>
              <a:rPr lang="en-US" dirty="0"/>
              <a:t>Course </a:t>
            </a:r>
            <a:r>
              <a:rPr lang="en-US" dirty="0" smtClean="0"/>
              <a:t>Schedule: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my.findlay.edu/UF/academicschedule/WideAcademicSchedule.asp</a:t>
            </a:r>
            <a:endParaRPr lang="en-US" dirty="0" smtClean="0"/>
          </a:p>
          <a:p>
            <a:pPr marL="0" indent="0">
              <a:buNone/>
            </a:pPr>
            <a:r>
              <a:rPr lang="en-US" smtClean="0"/>
              <a:t>*  </a:t>
            </a:r>
            <a:r>
              <a:rPr lang="en-US" dirty="0" smtClean="0"/>
              <a:t>My Findlay [Add/Drop Classes(under More Search Options)]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08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possible foundational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Students will need to be aware of potential additional coursework needed to satisfy prerequisites for C2 and O2:</a:t>
            </a:r>
          </a:p>
          <a:p>
            <a:pPr marL="0" indent="0">
              <a:buNone/>
            </a:pPr>
            <a:r>
              <a:rPr lang="en-US" dirty="0" smtClean="0"/>
              <a:t>MATH110</a:t>
            </a:r>
          </a:p>
          <a:p>
            <a:pPr marL="0" indent="0">
              <a:buNone/>
            </a:pPr>
            <a:r>
              <a:rPr lang="en-US" dirty="0" smtClean="0"/>
              <a:t>ENGL145</a:t>
            </a:r>
          </a:p>
          <a:p>
            <a:pPr marL="0" indent="0">
              <a:buNone/>
            </a:pPr>
            <a:r>
              <a:rPr lang="en-US" dirty="0" smtClean="0"/>
              <a:t>ENGL104</a:t>
            </a:r>
          </a:p>
          <a:p>
            <a:pPr marL="0" indent="0">
              <a:buNone/>
            </a:pPr>
            <a:r>
              <a:rPr lang="en-US" dirty="0" smtClean="0"/>
              <a:t>ENGL106</a:t>
            </a:r>
          </a:p>
          <a:p>
            <a:pPr marL="0" indent="0">
              <a:buNone/>
            </a:pPr>
            <a:r>
              <a:rPr lang="en-US" dirty="0" smtClean="0"/>
              <a:t>Students </a:t>
            </a:r>
            <a:r>
              <a:rPr lang="en-US" dirty="0"/>
              <a:t>entering The University of Findlay as first-time, full time students must complete ACAD125, ACAD190, ANSC110, BIOL110, BUAD100, BUAD110, CSCI110, EDUC088, EQST100, ESOH110, HEPR150, PHAR150, or PVET110 during their first semester of enrollment.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69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7775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/>
              <a:t>C1:  Critical Thinking Outcome:  </a:t>
            </a:r>
            <a:br>
              <a:rPr lang="en-US" sz="4000" b="1" u="sng" dirty="0" smtClean="0"/>
            </a:br>
            <a:r>
              <a:rPr lang="en-US" sz="4000" b="1" u="sng" dirty="0" smtClean="0"/>
              <a:t>Must take ONE of the following: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2900"/>
            <a:ext cx="10515600" cy="4753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_____</a:t>
            </a:r>
            <a:r>
              <a:rPr lang="en-US" sz="1600" dirty="0"/>
              <a:t>		_____		BIOL </a:t>
            </a:r>
            <a:r>
              <a:rPr lang="en-US" sz="1600" dirty="0" smtClean="0"/>
              <a:t>102	Intro </a:t>
            </a:r>
            <a:r>
              <a:rPr lang="en-US" sz="1600" dirty="0"/>
              <a:t>to the Biological Sciences</a:t>
            </a:r>
          </a:p>
          <a:p>
            <a:pPr marL="0" indent="0">
              <a:buNone/>
            </a:pPr>
            <a:r>
              <a:rPr lang="en-US" sz="1600" dirty="0"/>
              <a:t>_____		_____		BIOL 201	</a:t>
            </a:r>
            <a:r>
              <a:rPr lang="en-US" sz="1600" dirty="0" smtClean="0"/>
              <a:t>Intro </a:t>
            </a:r>
            <a:r>
              <a:rPr lang="en-US" sz="1600" dirty="0"/>
              <a:t>to Anatomy and Physiology</a:t>
            </a:r>
          </a:p>
          <a:p>
            <a:pPr marL="0" indent="0">
              <a:buNone/>
            </a:pPr>
            <a:r>
              <a:rPr lang="en-US" sz="1600" dirty="0"/>
              <a:t>_____		_____		CHEM 111	</a:t>
            </a:r>
            <a:r>
              <a:rPr lang="en-US" sz="1600" dirty="0" smtClean="0"/>
              <a:t>Basic </a:t>
            </a:r>
            <a:r>
              <a:rPr lang="en-US" sz="1600" dirty="0"/>
              <a:t>Chemistry</a:t>
            </a:r>
          </a:p>
          <a:p>
            <a:pPr marL="0" indent="0">
              <a:buNone/>
            </a:pPr>
            <a:r>
              <a:rPr lang="en-US" sz="1600" dirty="0"/>
              <a:t>_____		_____		CHEM 130	</a:t>
            </a:r>
            <a:r>
              <a:rPr lang="en-US" sz="1600" dirty="0" smtClean="0"/>
              <a:t>General </a:t>
            </a:r>
            <a:r>
              <a:rPr lang="en-US" sz="1600" dirty="0"/>
              <a:t>Chemistry I</a:t>
            </a:r>
          </a:p>
          <a:p>
            <a:pPr marL="0" indent="0">
              <a:buNone/>
            </a:pPr>
            <a:r>
              <a:rPr lang="en-US" sz="1600" dirty="0"/>
              <a:t>_____		_____		CSCI 191	</a:t>
            </a:r>
            <a:r>
              <a:rPr lang="en-US" sz="1600" dirty="0" smtClean="0"/>
              <a:t>Visual </a:t>
            </a:r>
            <a:r>
              <a:rPr lang="en-US" sz="1600" dirty="0"/>
              <a:t>Basic Programming</a:t>
            </a:r>
          </a:p>
          <a:p>
            <a:pPr marL="0" indent="0">
              <a:buNone/>
            </a:pPr>
            <a:r>
              <a:rPr lang="en-US" sz="1600" dirty="0"/>
              <a:t>_____		_____		CSCI 192	</a:t>
            </a:r>
            <a:r>
              <a:rPr lang="en-US" sz="1600" dirty="0" smtClean="0"/>
              <a:t>Introduction </a:t>
            </a:r>
            <a:r>
              <a:rPr lang="en-US" sz="1600" dirty="0"/>
              <a:t>to Java Programming</a:t>
            </a:r>
          </a:p>
          <a:p>
            <a:pPr marL="0" indent="0">
              <a:buNone/>
            </a:pPr>
            <a:r>
              <a:rPr lang="en-US" sz="1600" dirty="0"/>
              <a:t>_____		_____		ESOH 240	</a:t>
            </a:r>
            <a:r>
              <a:rPr lang="en-US" sz="1600" dirty="0" smtClean="0"/>
              <a:t>Energy </a:t>
            </a:r>
            <a:r>
              <a:rPr lang="en-US" sz="1600" dirty="0"/>
              <a:t>for a Sustainable Future</a:t>
            </a:r>
          </a:p>
          <a:p>
            <a:pPr marL="0" indent="0">
              <a:buNone/>
            </a:pPr>
            <a:r>
              <a:rPr lang="en-US" sz="1600" dirty="0"/>
              <a:t>_____		_____		FORS 201	</a:t>
            </a:r>
            <a:r>
              <a:rPr lang="en-US" sz="1600" dirty="0" smtClean="0"/>
              <a:t>Forensic </a:t>
            </a:r>
            <a:r>
              <a:rPr lang="en-US" sz="1600" dirty="0"/>
              <a:t>Science</a:t>
            </a:r>
          </a:p>
          <a:p>
            <a:pPr marL="0" indent="0">
              <a:buNone/>
            </a:pPr>
            <a:r>
              <a:rPr lang="en-US" sz="1600" dirty="0"/>
              <a:t>_____		_____		GEOL 120	</a:t>
            </a:r>
            <a:r>
              <a:rPr lang="en-US" sz="1600" dirty="0" smtClean="0"/>
              <a:t>Introduction </a:t>
            </a:r>
            <a:r>
              <a:rPr lang="en-US" sz="1600" dirty="0"/>
              <a:t>to Geology</a:t>
            </a:r>
          </a:p>
          <a:p>
            <a:pPr marL="0" indent="0">
              <a:buNone/>
            </a:pPr>
            <a:r>
              <a:rPr lang="en-US" sz="1600" dirty="0"/>
              <a:t>_____		_____		PHYS 100	</a:t>
            </a:r>
            <a:r>
              <a:rPr lang="en-US" sz="1600" dirty="0" smtClean="0"/>
              <a:t>Astronomy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_____		_____		PHYS 150	</a:t>
            </a:r>
            <a:r>
              <a:rPr lang="en-US" sz="1600" dirty="0" smtClean="0"/>
              <a:t>Conceptual </a:t>
            </a:r>
            <a:r>
              <a:rPr lang="en-US" sz="1600" dirty="0"/>
              <a:t>Physics</a:t>
            </a:r>
          </a:p>
          <a:p>
            <a:pPr marL="0" indent="0">
              <a:buNone/>
            </a:pPr>
            <a:r>
              <a:rPr lang="en-US" sz="1600" dirty="0"/>
              <a:t>_____		_____		PHYS 250	</a:t>
            </a:r>
            <a:r>
              <a:rPr lang="en-US" sz="1600" dirty="0" smtClean="0"/>
              <a:t>General </a:t>
            </a:r>
            <a:r>
              <a:rPr lang="en-US" sz="1600" dirty="0"/>
              <a:t>Physics </a:t>
            </a:r>
            <a:r>
              <a:rPr lang="en-US" sz="1600" dirty="0" smtClean="0"/>
              <a:t>I/Lecture</a:t>
            </a:r>
          </a:p>
          <a:p>
            <a:pPr marL="0" indent="0">
              <a:buNone/>
            </a:pPr>
            <a:r>
              <a:rPr lang="en-US" sz="1900" dirty="0" smtClean="0"/>
              <a:t>May not be a complete list of available courses. Refer to the Academic Course schedule for courses with C1 designation.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5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b="1" u="sng" dirty="0"/>
              <a:t>C2	Critical Thinking Outcome:  </a:t>
            </a:r>
            <a:r>
              <a:rPr lang="en-US" sz="4900" b="1" u="sng" dirty="0" smtClean="0"/>
              <a:t/>
            </a:r>
            <a:br>
              <a:rPr lang="en-US" sz="4900" b="1" u="sng" dirty="0" smtClean="0"/>
            </a:br>
            <a:r>
              <a:rPr lang="en-US" sz="4900" b="1" u="sng" dirty="0" smtClean="0"/>
              <a:t>Must </a:t>
            </a:r>
            <a:r>
              <a:rPr lang="en-US" sz="4900" b="1" u="sng" dirty="0"/>
              <a:t>take </a:t>
            </a:r>
            <a:r>
              <a:rPr lang="en-US" sz="4900" b="1" u="sng" dirty="0" smtClean="0"/>
              <a:t>ONE </a:t>
            </a:r>
            <a:r>
              <a:rPr lang="en-US" sz="4900" b="1" u="sng" dirty="0"/>
              <a:t>of the following</a:t>
            </a:r>
            <a:r>
              <a:rPr lang="en-US" sz="4900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_____		_____		MATH 130	</a:t>
            </a:r>
            <a:r>
              <a:rPr lang="en-US" sz="2400" dirty="0" smtClean="0"/>
              <a:t>Practical </a:t>
            </a:r>
            <a:r>
              <a:rPr lang="en-US" sz="2400" dirty="0"/>
              <a:t>Perspectives in Math</a:t>
            </a:r>
          </a:p>
          <a:p>
            <a:pPr marL="0" indent="0">
              <a:buNone/>
            </a:pPr>
            <a:r>
              <a:rPr lang="en-US" sz="2400" dirty="0"/>
              <a:t>_____		_____		MATH 132	</a:t>
            </a:r>
            <a:r>
              <a:rPr lang="en-US" sz="2400" dirty="0" smtClean="0"/>
              <a:t>Applied </a:t>
            </a:r>
            <a:r>
              <a:rPr lang="en-US" sz="2400" dirty="0"/>
              <a:t>Mathematical Analysis</a:t>
            </a:r>
          </a:p>
          <a:p>
            <a:pPr marL="0" indent="0">
              <a:buNone/>
            </a:pPr>
            <a:r>
              <a:rPr lang="en-US" sz="2400" dirty="0"/>
              <a:t>_____		_____		MATH 133	</a:t>
            </a:r>
            <a:r>
              <a:rPr lang="en-US" sz="2400" dirty="0" smtClean="0"/>
              <a:t>Applied </a:t>
            </a:r>
            <a:r>
              <a:rPr lang="en-US" sz="2400" dirty="0"/>
              <a:t>Calculus</a:t>
            </a:r>
          </a:p>
          <a:p>
            <a:pPr marL="0" indent="0">
              <a:buNone/>
            </a:pPr>
            <a:r>
              <a:rPr lang="en-US" sz="2400" dirty="0"/>
              <a:t>_____		_____		MATH 138	</a:t>
            </a:r>
            <a:r>
              <a:rPr lang="en-US" sz="2400" dirty="0" smtClean="0"/>
              <a:t>College </a:t>
            </a:r>
            <a:r>
              <a:rPr lang="en-US" sz="2400" dirty="0"/>
              <a:t>Algebra</a:t>
            </a:r>
          </a:p>
          <a:p>
            <a:pPr marL="0" indent="0">
              <a:buNone/>
            </a:pPr>
            <a:r>
              <a:rPr lang="en-US" sz="2400" dirty="0"/>
              <a:t>_____		_____		MATH 139	</a:t>
            </a:r>
            <a:r>
              <a:rPr lang="en-US" sz="2400" dirty="0" smtClean="0"/>
              <a:t>Trigonometry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_____		_____		MATH 140	</a:t>
            </a:r>
            <a:r>
              <a:rPr lang="en-US" sz="2400" dirty="0" err="1" smtClean="0"/>
              <a:t>Precalculus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_____		_____		MATH 141	</a:t>
            </a:r>
            <a:r>
              <a:rPr lang="en-US" sz="2400" dirty="0" smtClean="0"/>
              <a:t>Calculus </a:t>
            </a:r>
            <a:r>
              <a:rPr lang="en-US" sz="2400" dirty="0"/>
              <a:t>I</a:t>
            </a:r>
          </a:p>
          <a:p>
            <a:pPr marL="0" indent="0">
              <a:buNone/>
            </a:pPr>
            <a:r>
              <a:rPr lang="en-US" sz="2400" dirty="0"/>
              <a:t>_____		_____		MATH 223	</a:t>
            </a:r>
            <a:r>
              <a:rPr lang="en-US" sz="2400" dirty="0" smtClean="0"/>
              <a:t>Applied </a:t>
            </a:r>
            <a:r>
              <a:rPr lang="en-US" sz="2400" dirty="0"/>
              <a:t>Statistics and Data Analysis</a:t>
            </a:r>
          </a:p>
          <a:p>
            <a:pPr marL="0" indent="0">
              <a:buNone/>
            </a:pPr>
            <a:r>
              <a:rPr lang="en-US" sz="1800" dirty="0" smtClean="0"/>
              <a:t>MATH110 or its equivalent is prerequisite for courses in this outcome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44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b="1" u="sng" dirty="0"/>
              <a:t>C3	Critical Thinking Outcome:  </a:t>
            </a:r>
            <a:r>
              <a:rPr lang="en-US" sz="4900" b="1" u="sng" dirty="0" smtClean="0"/>
              <a:t/>
            </a:r>
            <a:br>
              <a:rPr lang="en-US" sz="4900" b="1" u="sng" dirty="0" smtClean="0"/>
            </a:br>
            <a:r>
              <a:rPr lang="en-US" sz="4900" b="1" u="sng" dirty="0" smtClean="0"/>
              <a:t>Must </a:t>
            </a:r>
            <a:r>
              <a:rPr lang="en-US" sz="4900" b="1" u="sng" dirty="0"/>
              <a:t>take </a:t>
            </a:r>
            <a:r>
              <a:rPr lang="en-US" sz="4900" b="1" u="sng" dirty="0" smtClean="0"/>
              <a:t>ONE </a:t>
            </a:r>
            <a:r>
              <a:rPr lang="en-US" sz="4900" b="1" u="sng" dirty="0"/>
              <a:t>of the following</a:t>
            </a:r>
            <a:r>
              <a:rPr lang="en-US" sz="4900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dirty="0" smtClean="0"/>
              <a:t>Courses that satisfy this outcome are in disciplines such as, but not limited to: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dirty="0" smtClean="0"/>
              <a:t>Communication		</a:t>
            </a:r>
          </a:p>
          <a:p>
            <a:r>
              <a:rPr lang="en-US" dirty="0" smtClean="0"/>
              <a:t>Economics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Gerontology</a:t>
            </a:r>
          </a:p>
          <a:p>
            <a:r>
              <a:rPr lang="en-US" dirty="0" smtClean="0"/>
              <a:t>Philosophy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Political Science</a:t>
            </a:r>
          </a:p>
          <a:p>
            <a:r>
              <a:rPr lang="en-US" dirty="0" smtClean="0"/>
              <a:t>Psychology</a:t>
            </a:r>
          </a:p>
          <a:p>
            <a:r>
              <a:rPr lang="en-US" dirty="0" smtClean="0"/>
              <a:t>Sociology</a:t>
            </a:r>
          </a:p>
          <a:p>
            <a:pPr marL="0" indent="0">
              <a:buNone/>
            </a:pPr>
            <a:r>
              <a:rPr lang="en-US" dirty="0" smtClean="0"/>
              <a:t>Refer to the Academic Course schedule for courses with C3 designation.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O1	Oral and Written Communication Skills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_____		_____		COMM 110	Principles of Speech</a:t>
            </a:r>
          </a:p>
          <a:p>
            <a:pPr marL="0" indent="0">
              <a:buNone/>
            </a:pPr>
            <a:r>
              <a:rPr lang="en-US" dirty="0"/>
              <a:t>_____		_____		COMM 211	Argumentation and Debate</a:t>
            </a:r>
          </a:p>
          <a:p>
            <a:pPr marL="0" indent="0">
              <a:buNone/>
            </a:pPr>
            <a:r>
              <a:rPr lang="en-US" dirty="0"/>
              <a:t>_____		_____		THEA 150	</a:t>
            </a:r>
            <a:r>
              <a:rPr lang="en-US" dirty="0" smtClean="0"/>
              <a:t>Acting 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May not be a complete list of available courses.</a:t>
            </a:r>
          </a:p>
          <a:p>
            <a:pPr marL="0" indent="0">
              <a:buNone/>
            </a:pPr>
            <a:r>
              <a:rPr lang="en-US" sz="2000" dirty="0" smtClean="0"/>
              <a:t>Refer to the Academic Course schedule for courses with O1 designation.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O2	Oral and Written Communication Skills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ENGL </a:t>
            </a:r>
            <a:r>
              <a:rPr lang="en-US" dirty="0"/>
              <a:t>202	</a:t>
            </a:r>
            <a:r>
              <a:rPr lang="en-US" dirty="0" smtClean="0"/>
              <a:t>Writing </a:t>
            </a:r>
            <a:r>
              <a:rPr lang="en-US" dirty="0"/>
              <a:t>and Literature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ENGL 272	Introduction </a:t>
            </a:r>
            <a:r>
              <a:rPr lang="en-US" dirty="0"/>
              <a:t>to Technical Communication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ENGL </a:t>
            </a:r>
            <a:r>
              <a:rPr lang="en-US" dirty="0"/>
              <a:t>282	</a:t>
            </a:r>
            <a:r>
              <a:rPr lang="en-US" dirty="0" smtClean="0"/>
              <a:t>Introduction </a:t>
            </a:r>
            <a:r>
              <a:rPr lang="en-US" dirty="0"/>
              <a:t>to Writing for the Sciences</a:t>
            </a:r>
          </a:p>
          <a:p>
            <a:pPr marL="0" indent="0">
              <a:buNone/>
            </a:pPr>
            <a:r>
              <a:rPr lang="en-US" dirty="0"/>
              <a:t>_____	</a:t>
            </a:r>
            <a:r>
              <a:rPr lang="en-US" dirty="0" smtClean="0"/>
              <a:t>	ENGL </a:t>
            </a:r>
            <a:r>
              <a:rPr lang="en-US" dirty="0"/>
              <a:t>302	</a:t>
            </a:r>
            <a:r>
              <a:rPr lang="en-US" dirty="0" smtClean="0"/>
              <a:t>Advanced </a:t>
            </a:r>
            <a:r>
              <a:rPr lang="en-US" dirty="0"/>
              <a:t>Writing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ENGL </a:t>
            </a:r>
            <a:r>
              <a:rPr lang="en-US" dirty="0"/>
              <a:t>305	</a:t>
            </a:r>
            <a:r>
              <a:rPr lang="en-US" dirty="0" smtClean="0"/>
              <a:t>E-Rhetoric </a:t>
            </a:r>
            <a:r>
              <a:rPr lang="en-US" dirty="0"/>
              <a:t>and Writing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ENGL </a:t>
            </a:r>
            <a:r>
              <a:rPr lang="en-US" dirty="0"/>
              <a:t>306	</a:t>
            </a:r>
            <a:r>
              <a:rPr lang="en-US" dirty="0" smtClean="0"/>
              <a:t>E-Literature </a:t>
            </a:r>
            <a:r>
              <a:rPr lang="en-US" dirty="0"/>
              <a:t>and Writing</a:t>
            </a:r>
          </a:p>
          <a:p>
            <a:pPr marL="0" indent="0">
              <a:buNone/>
            </a:pPr>
            <a:r>
              <a:rPr lang="en-US" sz="1800" dirty="0" smtClean="0"/>
              <a:t>Many of these courses have a pre-requisite that needs met before student may register. Please refer to the current Undergraduate Catalog for requirements.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O3	Oral and Written Communication Skills – Outcomes:  Must take </a:t>
            </a:r>
            <a:r>
              <a:rPr lang="en-US" b="1" u="sng" dirty="0" smtClean="0"/>
              <a:t>ONE </a:t>
            </a:r>
            <a:r>
              <a:rPr lang="en-US" b="1" u="sng" dirty="0"/>
              <a:t>of the following</a:t>
            </a:r>
            <a:r>
              <a:rPr lang="en-US" b="1" u="sng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ART </a:t>
            </a:r>
            <a:r>
              <a:rPr lang="en-US" dirty="0"/>
              <a:t>205		Introduction to Digital Design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CSCI </a:t>
            </a:r>
            <a:r>
              <a:rPr lang="en-US" dirty="0"/>
              <a:t>148		Educational Technology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CSCI </a:t>
            </a:r>
            <a:r>
              <a:rPr lang="en-US" dirty="0"/>
              <a:t>149		Computer Concepts for Business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CSCI </a:t>
            </a:r>
            <a:r>
              <a:rPr lang="en-US" dirty="0"/>
              <a:t>150		Digital Literacy for the Liberal Arts</a:t>
            </a:r>
          </a:p>
          <a:p>
            <a:pPr marL="0" indent="0">
              <a:buNone/>
            </a:pPr>
            <a:r>
              <a:rPr lang="en-US" dirty="0"/>
              <a:t>_____		</a:t>
            </a:r>
            <a:r>
              <a:rPr lang="en-US" dirty="0" smtClean="0"/>
              <a:t>CSCI </a:t>
            </a:r>
            <a:r>
              <a:rPr lang="en-US" dirty="0"/>
              <a:t>190		Digital Literacy for the Sciences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May not be a complete list of available courses.</a:t>
            </a:r>
          </a:p>
          <a:p>
            <a:pPr marL="0" indent="0">
              <a:buNone/>
            </a:pPr>
            <a:r>
              <a:rPr lang="en-US" sz="2000" dirty="0" smtClean="0"/>
              <a:t>Refer to the Academic Course schedule for courses with O3 designation.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6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01CE685B-3799-4CD4-A3FD-F41642CB0F50}" vid="{AF7FE37E-6106-4EBB-9C24-BD9D31AE9E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65M42YJNURMD-728-13</_dlc_DocId>
    <_dlc_DocIdUrl xmlns="881cbc62-9c94-4650-91c8-fbcdad032e96">
      <Url>https://edit.findlay.edu/offices/student-affairs/oiler-success-center/_layouts/15/DocIdRedir.aspx?ID=65M42YJNURMD-728-13</Url>
      <Description>65M42YJNURMD-728-13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47C00F5AC624D95455CEEB8C558F9" ma:contentTypeVersion="10" ma:contentTypeDescription="Create a new document." ma:contentTypeScope="" ma:versionID="8bf86e2a2f4c7aa422b915deaabad8ef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51689ba7ae216b5cd7a9d286a8af88bc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CAABF1-BBD1-412D-948C-6C2FEA8C024B}"/>
</file>

<file path=customXml/itemProps2.xml><?xml version="1.0" encoding="utf-8"?>
<ds:datastoreItem xmlns:ds="http://schemas.openxmlformats.org/officeDocument/2006/customXml" ds:itemID="{565AF89E-0BC4-46E6-9DBE-886315A0D989}"/>
</file>

<file path=customXml/itemProps3.xml><?xml version="1.0" encoding="utf-8"?>
<ds:datastoreItem xmlns:ds="http://schemas.openxmlformats.org/officeDocument/2006/customXml" ds:itemID="{6ABAF05C-1297-4EB6-9BBC-128866480CCC}"/>
</file>

<file path=customXml/itemProps4.xml><?xml version="1.0" encoding="utf-8"?>
<ds:datastoreItem xmlns:ds="http://schemas.openxmlformats.org/officeDocument/2006/customXml" ds:itemID="{986278D3-F089-4CC9-8CE4-8EC7B636428E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277</TotalTime>
  <Words>623</Words>
  <Application>Microsoft Office PowerPoint</Application>
  <PresentationFormat>Widescreen</PresentationFormat>
  <Paragraphs>198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Theme2</vt:lpstr>
      <vt:lpstr>CORE+</vt:lpstr>
      <vt:lpstr>Degree Requirements </vt:lpstr>
      <vt:lpstr>Other possible foundational courses</vt:lpstr>
      <vt:lpstr>C1:  Critical Thinking Outcome:   Must take ONE of the following:</vt:lpstr>
      <vt:lpstr>C2 Critical Thinking Outcome:   Must take ONE of the following:</vt:lpstr>
      <vt:lpstr>C3 Critical Thinking Outcome:   Must take ONE of the following:</vt:lpstr>
      <vt:lpstr>O1 Oral and Written Communication Skills – Outcomes:  Must take ONE of the following:</vt:lpstr>
      <vt:lpstr>O2 Oral and Written Communication Skills – Outcomes:  Must take ONE of the following:</vt:lpstr>
      <vt:lpstr>O3 Oral and Written Communication Skills – Outcomes:  Must take ONE of the following:</vt:lpstr>
      <vt:lpstr>R1 Relationships with the World – Outcomes:  Must take ONE of the following:</vt:lpstr>
      <vt:lpstr>R2 Relationships with the World – Outcomes:  Must take ONE of the following:</vt:lpstr>
      <vt:lpstr>R3 Relationships with the World – Outcomes:  Must take ONE of the following:</vt:lpstr>
      <vt:lpstr>E1 Engagement for Meaningful Lives and Productive Careers – Outcomes:  Must take ONE of the following:</vt:lpstr>
      <vt:lpstr>E2 Engagement for Meaningful Lives and Productive Careers – Outcomes:  Must take ONE of the following:</vt:lpstr>
      <vt:lpstr>E3 Engagement for Meaningful Lives and Productive Careers – Outcomes:</vt:lpstr>
      <vt:lpstr>U1 &amp; U2: Oiler Six Outcomes </vt:lpstr>
      <vt:lpstr>U1 Oiler Six Outcomes:   Must take ONE of the following:</vt:lpstr>
      <vt:lpstr>U2 Oiler Six Outcomes:   No more than 3 hours from:</vt:lpstr>
      <vt:lpstr>Summary</vt:lpstr>
      <vt:lpstr>Where to Find a complete listing of CORE Plus courses:</vt:lpstr>
    </vt:vector>
  </TitlesOfParts>
  <Company>The University of Findlay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CORE+</dc:title>
  <dc:creator>Heather L. Riffle</dc:creator>
  <cp:lastModifiedBy>Glenn A. Miehls</cp:lastModifiedBy>
  <cp:revision>30</cp:revision>
  <cp:lastPrinted>2017-05-09T15:16:04Z</cp:lastPrinted>
  <dcterms:created xsi:type="dcterms:W3CDTF">2017-05-09T11:37:47Z</dcterms:created>
  <dcterms:modified xsi:type="dcterms:W3CDTF">2017-08-14T19:05:00Z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0x010100CCB47C00F5AC624D95455CEEB8C558F9</vt:lpwstr>
  </property>
  <property fmtid="{D5CDD505-2E9C-101B-9397-08002B2CF9AE}" pid="3" name="_dlc_DocIdItemGuid">
    <vt:lpwstr>e7203f8e-fb09-4428-b8c1-98a05c77bcad</vt:lpwstr>
  </property>
</Properties>
</file>