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5"/>
  </p:sldMasterIdLst>
  <p:sldIdLst>
    <p:sldId id="256" r:id="rId6"/>
    <p:sldId id="296" r:id="rId7"/>
    <p:sldId id="297" r:id="rId8"/>
    <p:sldId id="258" r:id="rId9"/>
    <p:sldId id="259" r:id="rId10"/>
    <p:sldId id="260" r:id="rId11"/>
    <p:sldId id="261" r:id="rId12"/>
    <p:sldId id="262" r:id="rId13"/>
    <p:sldId id="263" r:id="rId14"/>
    <p:sldId id="264" r:id="rId15"/>
    <p:sldId id="265"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D8"/>
    <a:srgbClr val="FF8200"/>
    <a:srgbClr val="FF7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3"/>
    <p:restoredTop sz="94674"/>
  </p:normalViewPr>
  <p:slideViewPr>
    <p:cSldViewPr snapToGrid="0" snapToObjects="1">
      <p:cViewPr varScale="1">
        <p:scale>
          <a:sx n="102" d="100"/>
          <a:sy n="102" d="100"/>
        </p:scale>
        <p:origin x="126"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6399C4-83FD-8846-B8FF-C8A5E1CCA776}"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80278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399C4-83FD-8846-B8FF-C8A5E1CCA776}"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51112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399C4-83FD-8846-B8FF-C8A5E1CCA776}"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35877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6399C4-83FD-8846-B8FF-C8A5E1CCA776}"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95764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6399C4-83FD-8846-B8FF-C8A5E1CCA776}"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54951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6399C4-83FD-8846-B8FF-C8A5E1CCA776}"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55944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6399C4-83FD-8846-B8FF-C8A5E1CCA776}"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694577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6399C4-83FD-8846-B8FF-C8A5E1CCA776}"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8384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399C4-83FD-8846-B8FF-C8A5E1CCA776}"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10604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6399C4-83FD-8846-B8FF-C8A5E1CCA776}"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207953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6399C4-83FD-8846-B8FF-C8A5E1CCA776}"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D23E2-BA1B-8049-8B7E-58F2712DF32D}" type="slidenum">
              <a:rPr lang="en-US" smtClean="0"/>
              <a:t>‹#›</a:t>
            </a:fld>
            <a:endParaRPr lang="en-US"/>
          </a:p>
        </p:txBody>
      </p:sp>
    </p:spTree>
    <p:extLst>
      <p:ext uri="{BB962C8B-B14F-4D97-AF65-F5344CB8AC3E}">
        <p14:creationId xmlns:p14="http://schemas.microsoft.com/office/powerpoint/2010/main" val="39874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399C4-83FD-8846-B8FF-C8A5E1CCA776}" type="datetimeFigureOut">
              <a:rPr lang="en-US" smtClean="0"/>
              <a:t>7/20/2020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D23E2-BA1B-8049-8B7E-58F2712DF32D}" type="slidenum">
              <a:rPr lang="en-US" smtClean="0"/>
              <a:t>‹#›</a:t>
            </a:fld>
            <a:endParaRPr lang="en-US"/>
          </a:p>
        </p:txBody>
      </p:sp>
    </p:spTree>
    <p:extLst>
      <p:ext uri="{BB962C8B-B14F-4D97-AF65-F5344CB8AC3E}">
        <p14:creationId xmlns:p14="http://schemas.microsoft.com/office/powerpoint/2010/main" val="6019871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809226" y="2749827"/>
            <a:ext cx="9144000" cy="2387600"/>
          </a:xfrm>
        </p:spPr>
        <p:txBody>
          <a:bodyPr>
            <a:normAutofit fontScale="90000"/>
          </a:bodyPr>
          <a:lstStyle/>
          <a:p>
            <a:pPr algn="l"/>
            <a:br>
              <a:rPr lang="en-US" sz="4800" dirty="0"/>
            </a:br>
            <a:br>
              <a:rPr lang="en-US" sz="4800" dirty="0"/>
            </a:br>
            <a:br>
              <a:rPr lang="en-US" sz="4800" dirty="0"/>
            </a:br>
            <a:br>
              <a:rPr lang="en-US" sz="4800" dirty="0"/>
            </a:br>
            <a:r>
              <a:rPr lang="en-US" sz="5300" dirty="0"/>
              <a:t>Covid-19 Dining Services Changes</a:t>
            </a:r>
            <a:br>
              <a:rPr lang="en-US" sz="4800" dirty="0"/>
            </a:br>
            <a:br>
              <a:rPr lang="en-US" sz="4800" dirty="0"/>
            </a:br>
            <a:r>
              <a:rPr lang="en-US" sz="3600" dirty="0"/>
              <a:t>Goal: Adjust menu, style of service and dining areas for the safety of Dining Customer and Dining Services Employees while dining and working in Henderson, Refinery, </a:t>
            </a:r>
            <a:r>
              <a:rPr lang="en-US" sz="3600" dirty="0" err="1"/>
              <a:t>Jazzmans</a:t>
            </a:r>
            <a:r>
              <a:rPr lang="en-US" sz="3600" dirty="0"/>
              <a:t> at AMU, Derricks Hangout and Catering.</a:t>
            </a:r>
            <a:endParaRPr lang="en-US" sz="4800" dirty="0"/>
          </a:p>
        </p:txBody>
      </p:sp>
    </p:spTree>
    <p:extLst>
      <p:ext uri="{BB962C8B-B14F-4D97-AF65-F5344CB8AC3E}">
        <p14:creationId xmlns:p14="http://schemas.microsoft.com/office/powerpoint/2010/main" val="159533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7260-3C17-434D-A303-FB269C5C0B71}"/>
              </a:ext>
            </a:extLst>
          </p:cNvPr>
          <p:cNvSpPr>
            <a:spLocks noGrp="1"/>
          </p:cNvSpPr>
          <p:nvPr>
            <p:ph type="title"/>
          </p:nvPr>
        </p:nvSpPr>
        <p:spPr/>
        <p:txBody>
          <a:bodyPr/>
          <a:lstStyle/>
          <a:p>
            <a:r>
              <a:rPr lang="en-US" dirty="0"/>
              <a:t>Refinery (continued)</a:t>
            </a:r>
          </a:p>
        </p:txBody>
      </p:sp>
      <p:sp>
        <p:nvSpPr>
          <p:cNvPr id="3" name="Content Placeholder 2">
            <a:extLst>
              <a:ext uri="{FF2B5EF4-FFF2-40B4-BE49-F238E27FC236}">
                <a16:creationId xmlns:a16="http://schemas.microsoft.com/office/drawing/2014/main" id="{2F531F73-A0F2-4CDE-B9DB-9EFFAFB478A7}"/>
              </a:ext>
            </a:extLst>
          </p:cNvPr>
          <p:cNvSpPr>
            <a:spLocks noGrp="1"/>
          </p:cNvSpPr>
          <p:nvPr>
            <p:ph idx="1"/>
          </p:nvPr>
        </p:nvSpPr>
        <p:spPr>
          <a:xfrm>
            <a:off x="951321" y="1300466"/>
            <a:ext cx="10515600" cy="4351338"/>
          </a:xfrm>
        </p:spPr>
        <p:txBody>
          <a:bodyPr>
            <a:normAutofit/>
          </a:bodyPr>
          <a:lstStyle/>
          <a:p>
            <a:endParaRPr lang="en-US" sz="1800" dirty="0"/>
          </a:p>
          <a:p>
            <a:pPr marL="0" indent="0">
              <a:buNone/>
            </a:pPr>
            <a:endParaRPr lang="en-US" sz="1800" b="1" dirty="0"/>
          </a:p>
          <a:p>
            <a:r>
              <a:rPr lang="en-US" sz="1800" b="1" dirty="0"/>
              <a:t>Microwave:</a:t>
            </a:r>
            <a:r>
              <a:rPr lang="en-US" sz="1800" dirty="0"/>
              <a:t> will not be available at this time</a:t>
            </a:r>
          </a:p>
          <a:p>
            <a:r>
              <a:rPr lang="en-US" sz="1800" b="1" dirty="0"/>
              <a:t>Beverage Area:</a:t>
            </a:r>
            <a:r>
              <a:rPr lang="en-US" sz="1800" dirty="0"/>
              <a:t>  All beverages and condiments can be self-served per guidelines as of beginning of June.  High touch points will be disinfected every 30 minutes and Hand sanitizer will be available by each freestyle machine.  Condiments, Straws, lid plasticware and napkins will be distributed at each brand.  No refills on beverages</a:t>
            </a:r>
          </a:p>
          <a:p>
            <a:r>
              <a:rPr lang="en-US" sz="1800" b="1" dirty="0"/>
              <a:t>Masks:</a:t>
            </a:r>
            <a:r>
              <a:rPr lang="en-US" sz="1800" dirty="0"/>
              <a:t> ALL staff required to wear masks</a:t>
            </a:r>
          </a:p>
          <a:p>
            <a:r>
              <a:rPr lang="en-US" sz="1800" b="1" dirty="0"/>
              <a:t>Social Distancing markers </a:t>
            </a:r>
            <a:r>
              <a:rPr lang="en-US" sz="1800" dirty="0"/>
              <a:t>and signage in place</a:t>
            </a:r>
          </a:p>
          <a:p>
            <a:endParaRPr lang="en-US" sz="1800" dirty="0"/>
          </a:p>
          <a:p>
            <a:endParaRPr lang="en-US" dirty="0"/>
          </a:p>
        </p:txBody>
      </p:sp>
    </p:spTree>
    <p:extLst>
      <p:ext uri="{BB962C8B-B14F-4D97-AF65-F5344CB8AC3E}">
        <p14:creationId xmlns:p14="http://schemas.microsoft.com/office/powerpoint/2010/main" val="85014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2E631-EE4A-4A26-95C9-F490D4B0FFAD}"/>
              </a:ext>
            </a:extLst>
          </p:cNvPr>
          <p:cNvSpPr>
            <a:spLocks noGrp="1"/>
          </p:cNvSpPr>
          <p:nvPr>
            <p:ph type="title"/>
          </p:nvPr>
        </p:nvSpPr>
        <p:spPr/>
        <p:txBody>
          <a:bodyPr/>
          <a:lstStyle/>
          <a:p>
            <a:r>
              <a:rPr lang="en-US" dirty="0" err="1"/>
              <a:t>Jazzmans</a:t>
            </a:r>
            <a:r>
              <a:rPr lang="en-US" dirty="0"/>
              <a:t> @ AMU</a:t>
            </a:r>
          </a:p>
        </p:txBody>
      </p:sp>
      <p:sp>
        <p:nvSpPr>
          <p:cNvPr id="3" name="Content Placeholder 2">
            <a:extLst>
              <a:ext uri="{FF2B5EF4-FFF2-40B4-BE49-F238E27FC236}">
                <a16:creationId xmlns:a16="http://schemas.microsoft.com/office/drawing/2014/main" id="{03C5BF0E-C918-4B7B-BA9E-EA5DFE21327F}"/>
              </a:ext>
            </a:extLst>
          </p:cNvPr>
          <p:cNvSpPr>
            <a:spLocks noGrp="1"/>
          </p:cNvSpPr>
          <p:nvPr>
            <p:ph idx="1"/>
          </p:nvPr>
        </p:nvSpPr>
        <p:spPr>
          <a:xfrm>
            <a:off x="838200" y="1232403"/>
            <a:ext cx="10515600" cy="4708890"/>
          </a:xfrm>
        </p:spPr>
        <p:txBody>
          <a:bodyPr>
            <a:normAutofit/>
          </a:bodyPr>
          <a:lstStyle/>
          <a:p>
            <a:pPr marL="0" indent="0">
              <a:buNone/>
            </a:pPr>
            <a:endParaRPr lang="en-US" sz="1800" dirty="0"/>
          </a:p>
          <a:p>
            <a:r>
              <a:rPr lang="en-US" sz="1800" b="1" dirty="0"/>
              <a:t>Hours of Operation: </a:t>
            </a:r>
            <a:r>
              <a:rPr lang="en-US" sz="1800" dirty="0"/>
              <a:t>Will remain the same</a:t>
            </a:r>
          </a:p>
          <a:p>
            <a:r>
              <a:rPr lang="en-US" sz="1800" b="1" dirty="0"/>
              <a:t>Menu: </a:t>
            </a:r>
            <a:r>
              <a:rPr lang="en-US" sz="1800" dirty="0"/>
              <a:t>Limited Retail Menu during COVID-19</a:t>
            </a:r>
          </a:p>
          <a:p>
            <a:r>
              <a:rPr lang="en-US" sz="1800" b="1" dirty="0"/>
              <a:t>Grab and Go: </a:t>
            </a:r>
            <a:r>
              <a:rPr lang="en-US" sz="1800" dirty="0"/>
              <a:t>sandwiches and salads will be offered. Dressings and plasticware/napkins to be served.</a:t>
            </a:r>
          </a:p>
          <a:p>
            <a:r>
              <a:rPr lang="en-US" sz="1800" b="1" dirty="0"/>
              <a:t>New Bite+ App: </a:t>
            </a:r>
            <a:r>
              <a:rPr lang="en-US" sz="1800" dirty="0"/>
              <a:t>will enable our guests to pre-order/pay for Pick-up</a:t>
            </a:r>
          </a:p>
          <a:p>
            <a:r>
              <a:rPr lang="en-US" sz="1800" b="1" dirty="0"/>
              <a:t>Cashier Area: </a:t>
            </a:r>
            <a:r>
              <a:rPr lang="en-US" sz="1800" dirty="0"/>
              <a:t>Plexiglass barriers in front of register and maybe where we distribute beverages on the side</a:t>
            </a:r>
          </a:p>
          <a:p>
            <a:pPr lvl="0"/>
            <a:r>
              <a:rPr lang="en-US" sz="1800" b="1" dirty="0"/>
              <a:t>Beverage Area:</a:t>
            </a:r>
            <a:r>
              <a:rPr lang="en-US" sz="1800" dirty="0"/>
              <a:t>  All beverages and condiments can be self-served per guidelines as of beginning of June.  High touch points will be disinfected every 30 minutes and Hand sanitizer will be available by each freestyle machine.  Condiments, cups, straws and lid served to the customer.</a:t>
            </a:r>
          </a:p>
          <a:p>
            <a:r>
              <a:rPr lang="en-US" sz="1800" b="1" dirty="0"/>
              <a:t>Microwave:</a:t>
            </a:r>
            <a:r>
              <a:rPr lang="en-US" sz="1800" dirty="0"/>
              <a:t> will not be available at this time</a:t>
            </a:r>
          </a:p>
          <a:p>
            <a:r>
              <a:rPr lang="en-US" sz="1800" b="1" dirty="0"/>
              <a:t>Masks:</a:t>
            </a:r>
            <a:r>
              <a:rPr lang="en-US" sz="1800" dirty="0"/>
              <a:t> ALL staff required to wear masks</a:t>
            </a:r>
          </a:p>
          <a:p>
            <a:r>
              <a:rPr lang="en-US" sz="1800" b="1" dirty="0"/>
              <a:t>Social Distancing markers </a:t>
            </a:r>
            <a:r>
              <a:rPr lang="en-US" sz="1800" dirty="0"/>
              <a:t>and signage in place</a:t>
            </a:r>
          </a:p>
          <a:p>
            <a:endParaRPr lang="en-US" sz="1800" dirty="0"/>
          </a:p>
          <a:p>
            <a:endParaRPr lang="en-US" sz="1800" dirty="0"/>
          </a:p>
          <a:p>
            <a:endParaRPr lang="en-US" dirty="0"/>
          </a:p>
        </p:txBody>
      </p:sp>
    </p:spTree>
    <p:extLst>
      <p:ext uri="{BB962C8B-B14F-4D97-AF65-F5344CB8AC3E}">
        <p14:creationId xmlns:p14="http://schemas.microsoft.com/office/powerpoint/2010/main" val="1826719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4A2E-859E-4F10-8FD6-C86117C7DE0B}"/>
              </a:ext>
            </a:extLst>
          </p:cNvPr>
          <p:cNvSpPr>
            <a:spLocks noGrp="1"/>
          </p:cNvSpPr>
          <p:nvPr>
            <p:ph type="title"/>
          </p:nvPr>
        </p:nvSpPr>
        <p:spPr/>
        <p:txBody>
          <a:bodyPr/>
          <a:lstStyle/>
          <a:p>
            <a:r>
              <a:rPr lang="en-US" dirty="0"/>
              <a:t>Catering</a:t>
            </a:r>
          </a:p>
        </p:txBody>
      </p:sp>
      <p:sp>
        <p:nvSpPr>
          <p:cNvPr id="3" name="Content Placeholder 2">
            <a:extLst>
              <a:ext uri="{FF2B5EF4-FFF2-40B4-BE49-F238E27FC236}">
                <a16:creationId xmlns:a16="http://schemas.microsoft.com/office/drawing/2014/main" id="{4AB8DB82-5512-4F6A-A42D-02C4680D6646}"/>
              </a:ext>
            </a:extLst>
          </p:cNvPr>
          <p:cNvSpPr>
            <a:spLocks noGrp="1"/>
          </p:cNvSpPr>
          <p:nvPr>
            <p:ph idx="1"/>
          </p:nvPr>
        </p:nvSpPr>
        <p:spPr>
          <a:xfrm>
            <a:off x="838200" y="1253331"/>
            <a:ext cx="10515600" cy="4351338"/>
          </a:xfrm>
        </p:spPr>
        <p:txBody>
          <a:bodyPr/>
          <a:lstStyle/>
          <a:p>
            <a:endParaRPr lang="en-US" sz="1800" dirty="0"/>
          </a:p>
          <a:p>
            <a:r>
              <a:rPr lang="en-US" sz="1800" b="1" dirty="0"/>
              <a:t>Enhanced Simply To Go Catering: </a:t>
            </a:r>
            <a:r>
              <a:rPr lang="en-US" sz="1800" dirty="0"/>
              <a:t>eliminate the need for a server, pick up and go.</a:t>
            </a:r>
          </a:p>
          <a:p>
            <a:r>
              <a:rPr lang="en-US" sz="1800" b="1" dirty="0"/>
              <a:t>Service:</a:t>
            </a:r>
            <a:r>
              <a:rPr lang="en-US" sz="1800" dirty="0"/>
              <a:t> All buffets, Continental Breakfasts, Coffee Breaks, etc. will be served by a catering attendant during COVID-19 restrictions. Tables released for buffets by a Catering attendant.</a:t>
            </a:r>
          </a:p>
          <a:p>
            <a:r>
              <a:rPr lang="en-US" sz="1800" b="1" dirty="0"/>
              <a:t>Cues: </a:t>
            </a:r>
            <a:r>
              <a:rPr lang="en-US" sz="1800" dirty="0"/>
              <a:t>All buffet lines will have a designated cue area.  Will need portable plexiglass barriers for buffets, 8 - 8’ and 4 - 6’ size to start. </a:t>
            </a:r>
          </a:p>
          <a:p>
            <a:r>
              <a:rPr lang="en-US" sz="1800" b="1" dirty="0"/>
              <a:t>Signage: </a:t>
            </a:r>
            <a:r>
              <a:rPr lang="en-US" sz="1800" dirty="0"/>
              <a:t>Clear signage for entrance and exit of buffets and other set-ups.</a:t>
            </a:r>
          </a:p>
          <a:p>
            <a:r>
              <a:rPr lang="en-US" sz="1800" b="1" dirty="0"/>
              <a:t>Tables/Chairs: </a:t>
            </a:r>
            <a:r>
              <a:rPr lang="en-US" sz="1800" dirty="0"/>
              <a:t>Must be at least 6 foot apart from guests when sitting.</a:t>
            </a:r>
          </a:p>
          <a:p>
            <a:r>
              <a:rPr lang="en-US" sz="1800" b="1" dirty="0" err="1"/>
              <a:t>Serviceware</a:t>
            </a:r>
            <a:r>
              <a:rPr lang="en-US" sz="1800" b="1" dirty="0"/>
              <a:t>:</a:t>
            </a:r>
            <a:r>
              <a:rPr lang="en-US" sz="1800" dirty="0"/>
              <a:t> All silverware to be pre-set or rolled on tables at each place setting.</a:t>
            </a:r>
          </a:p>
          <a:p>
            <a:r>
              <a:rPr lang="en-US" sz="1800" b="1" dirty="0"/>
              <a:t>Masks: </a:t>
            </a:r>
            <a:r>
              <a:rPr lang="en-US" sz="1800" dirty="0"/>
              <a:t>ALL staff required to wear masks.</a:t>
            </a:r>
          </a:p>
          <a:p>
            <a:r>
              <a:rPr lang="en-US" sz="1800" b="1" dirty="0"/>
              <a:t>Social Distancing markers </a:t>
            </a:r>
            <a:r>
              <a:rPr lang="en-US" sz="1800" dirty="0"/>
              <a:t>and signage in place.</a:t>
            </a:r>
          </a:p>
          <a:p>
            <a:endParaRPr lang="en-US" sz="1800" dirty="0"/>
          </a:p>
          <a:p>
            <a:endParaRPr lang="en-US" sz="1800" dirty="0"/>
          </a:p>
          <a:p>
            <a:endParaRPr lang="en-US" sz="1800" dirty="0"/>
          </a:p>
          <a:p>
            <a:endParaRPr lang="en-US" sz="1800" dirty="0"/>
          </a:p>
          <a:p>
            <a:endParaRPr lang="en-US" dirty="0"/>
          </a:p>
        </p:txBody>
      </p:sp>
    </p:spTree>
    <p:extLst>
      <p:ext uri="{BB962C8B-B14F-4D97-AF65-F5344CB8AC3E}">
        <p14:creationId xmlns:p14="http://schemas.microsoft.com/office/powerpoint/2010/main" val="241989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1A5D-591C-4EBA-8A55-0B4FE2B4CDEC}"/>
              </a:ext>
            </a:extLst>
          </p:cNvPr>
          <p:cNvSpPr>
            <a:spLocks noGrp="1"/>
          </p:cNvSpPr>
          <p:nvPr>
            <p:ph type="title"/>
          </p:nvPr>
        </p:nvSpPr>
        <p:spPr/>
        <p:txBody>
          <a:bodyPr/>
          <a:lstStyle/>
          <a:p>
            <a:r>
              <a:rPr lang="en-US" dirty="0"/>
              <a:t>Meal Plans</a:t>
            </a:r>
          </a:p>
        </p:txBody>
      </p:sp>
      <p:sp>
        <p:nvSpPr>
          <p:cNvPr id="3" name="Content Placeholder 2">
            <a:extLst>
              <a:ext uri="{FF2B5EF4-FFF2-40B4-BE49-F238E27FC236}">
                <a16:creationId xmlns:a16="http://schemas.microsoft.com/office/drawing/2014/main" id="{57AC6BFB-8921-43EB-AE24-308F27EF0A1B}"/>
              </a:ext>
            </a:extLst>
          </p:cNvPr>
          <p:cNvSpPr>
            <a:spLocks noGrp="1"/>
          </p:cNvSpPr>
          <p:nvPr>
            <p:ph idx="1"/>
          </p:nvPr>
        </p:nvSpPr>
        <p:spPr>
          <a:xfrm>
            <a:off x="838200" y="1354285"/>
            <a:ext cx="10515600" cy="4351338"/>
          </a:xfrm>
        </p:spPr>
        <p:txBody>
          <a:bodyPr/>
          <a:lstStyle/>
          <a:p>
            <a:endParaRPr lang="en-US" sz="1800" dirty="0"/>
          </a:p>
          <a:p>
            <a:r>
              <a:rPr lang="en-US" sz="1800" b="1" dirty="0"/>
              <a:t>Unlimited, Block, Weekly, Oiler Plan and Arch Plan</a:t>
            </a:r>
          </a:p>
          <a:p>
            <a:pPr marL="0" indent="0">
              <a:buNone/>
            </a:pPr>
            <a:r>
              <a:rPr lang="en-US" sz="1800" dirty="0"/>
              <a:t>	o Meal Swipes will be accepted at the Chef’s Table located in The Refinery</a:t>
            </a:r>
          </a:p>
          <a:p>
            <a:pPr marL="0" indent="0">
              <a:buNone/>
            </a:pPr>
            <a:r>
              <a:rPr lang="en-US" sz="1800" dirty="0"/>
              <a:t>	o During COVID-19, restriction on meal swipes will be limited to one meal swipe per hour regardless 	if STG Meal, Henderson Meal or Chef’s Table Meal. Once COVID-19 restrictions lifted, the limitation 	will be removed for meals in Henderson</a:t>
            </a:r>
          </a:p>
          <a:p>
            <a:r>
              <a:rPr lang="en-US" sz="1800" b="1" dirty="0"/>
              <a:t>Derrick Dollars </a:t>
            </a:r>
            <a:r>
              <a:rPr lang="en-US" sz="1800" dirty="0"/>
              <a:t>– All dining locations will be cashless.  Derrick Dollars is an option to open an account or 	added to an existing account for all students, faculty, and staff. </a:t>
            </a:r>
          </a:p>
          <a:p>
            <a:endParaRPr lang="en-US" dirty="0"/>
          </a:p>
        </p:txBody>
      </p:sp>
    </p:spTree>
    <p:extLst>
      <p:ext uri="{BB962C8B-B14F-4D97-AF65-F5344CB8AC3E}">
        <p14:creationId xmlns:p14="http://schemas.microsoft.com/office/powerpoint/2010/main" val="237436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C6063A-8AAE-4F46-B801-A301E7562570}"/>
              </a:ext>
            </a:extLst>
          </p:cNvPr>
          <p:cNvSpPr>
            <a:spLocks noGrp="1"/>
          </p:cNvSpPr>
          <p:nvPr>
            <p:ph idx="1"/>
          </p:nvPr>
        </p:nvSpPr>
        <p:spPr/>
        <p:txBody>
          <a:bodyPr/>
          <a:lstStyle/>
          <a:p>
            <a:pPr algn="ctr"/>
            <a:endParaRPr lang="en-US" dirty="0"/>
          </a:p>
          <a:p>
            <a:pPr marL="0" indent="0" algn="ctr">
              <a:buNone/>
            </a:pPr>
            <a:r>
              <a:rPr lang="en-US" sz="8000" dirty="0"/>
              <a:t>Questions?</a:t>
            </a:r>
          </a:p>
          <a:p>
            <a:pPr marL="0" indent="0" algn="ctr">
              <a:buNone/>
            </a:pPr>
            <a:endParaRPr lang="en-US" sz="8000" dirty="0"/>
          </a:p>
          <a:p>
            <a:pPr marL="0" indent="0" algn="ctr">
              <a:buNone/>
            </a:pPr>
            <a:r>
              <a:rPr lang="en-US" sz="4000" dirty="0"/>
              <a:t>Thank you!</a:t>
            </a:r>
          </a:p>
        </p:txBody>
      </p:sp>
    </p:spTree>
    <p:extLst>
      <p:ext uri="{BB962C8B-B14F-4D97-AF65-F5344CB8AC3E}">
        <p14:creationId xmlns:p14="http://schemas.microsoft.com/office/powerpoint/2010/main" val="230909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lum bright="-20000" contrast="40000"/>
          </a:blip>
          <a:srcRect t="4225" r="311" b="4964"/>
          <a:stretch/>
        </p:blipFill>
        <p:spPr>
          <a:xfrm>
            <a:off x="2008909" y="1244103"/>
            <a:ext cx="8215747" cy="1859316"/>
          </a:xfrm>
          <a:prstGeom prst="rect">
            <a:avLst/>
          </a:prstGeom>
        </p:spPr>
      </p:pic>
      <p:pic>
        <p:nvPicPr>
          <p:cNvPr id="8" name="Picture 7"/>
          <p:cNvPicPr>
            <a:picLocks noChangeAspect="1"/>
          </p:cNvPicPr>
          <p:nvPr/>
        </p:nvPicPr>
        <p:blipFill rotWithShape="1">
          <a:blip r:embed="rId3">
            <a:lum bright="-20000" contrast="40000"/>
          </a:blip>
          <a:srcRect t="-1" r="52000" b="4512"/>
          <a:stretch/>
        </p:blipFill>
        <p:spPr>
          <a:xfrm>
            <a:off x="1898075" y="3647761"/>
            <a:ext cx="4223242" cy="2081794"/>
          </a:xfrm>
          <a:prstGeom prst="rect">
            <a:avLst/>
          </a:prstGeom>
        </p:spPr>
      </p:pic>
      <p:pic>
        <p:nvPicPr>
          <p:cNvPr id="10" name="Picture 9"/>
          <p:cNvPicPr>
            <a:picLocks noChangeAspect="1"/>
          </p:cNvPicPr>
          <p:nvPr/>
        </p:nvPicPr>
        <p:blipFill rotWithShape="1">
          <a:blip r:embed="rId3">
            <a:lum bright="-20000" contrast="40000"/>
          </a:blip>
          <a:srcRect l="77094" r="5292" b="23871"/>
          <a:stretch/>
        </p:blipFill>
        <p:spPr>
          <a:xfrm>
            <a:off x="8577890" y="3647762"/>
            <a:ext cx="1549783" cy="1659733"/>
          </a:xfrm>
          <a:prstGeom prst="rect">
            <a:avLst/>
          </a:prstGeom>
        </p:spPr>
      </p:pic>
      <p:sp>
        <p:nvSpPr>
          <p:cNvPr id="4" name="TextBox 3"/>
          <p:cNvSpPr txBox="1"/>
          <p:nvPr/>
        </p:nvSpPr>
        <p:spPr>
          <a:xfrm>
            <a:off x="1839824" y="484909"/>
            <a:ext cx="8534398" cy="523220"/>
          </a:xfrm>
          <a:prstGeom prst="rect">
            <a:avLst/>
          </a:prstGeom>
          <a:noFill/>
        </p:spPr>
        <p:txBody>
          <a:bodyPr wrap="square" rtlCol="0">
            <a:spAutoFit/>
          </a:bodyPr>
          <a:lstStyle/>
          <a:p>
            <a:pPr algn="ctr"/>
            <a:r>
              <a:rPr lang="en-US" sz="2800" b="1" dirty="0">
                <a:latin typeface="Museo 700"/>
              </a:rPr>
              <a:t>Visible and Behind the Scenes Safety Measures</a:t>
            </a:r>
          </a:p>
        </p:txBody>
      </p:sp>
      <p:grpSp>
        <p:nvGrpSpPr>
          <p:cNvPr id="5" name="Group 8">
            <a:extLst>
              <a:ext uri="{FF2B5EF4-FFF2-40B4-BE49-F238E27FC236}">
                <a16:creationId xmlns:a16="http://schemas.microsoft.com/office/drawing/2014/main" id="{14487280-DFB9-47A8-86A3-DFAC942F9E2A}"/>
              </a:ext>
            </a:extLst>
          </p:cNvPr>
          <p:cNvGrpSpPr>
            <a:grpSpLocks noChangeAspect="1"/>
          </p:cNvGrpSpPr>
          <p:nvPr/>
        </p:nvGrpSpPr>
        <p:grpSpPr bwMode="auto">
          <a:xfrm>
            <a:off x="6550025" y="3648075"/>
            <a:ext cx="1795463" cy="1403350"/>
            <a:chOff x="4126" y="2298"/>
            <a:chExt cx="1131" cy="884"/>
          </a:xfrm>
        </p:grpSpPr>
        <p:sp>
          <p:nvSpPr>
            <p:cNvPr id="7" name="AutoShape 7">
              <a:extLst>
                <a:ext uri="{FF2B5EF4-FFF2-40B4-BE49-F238E27FC236}">
                  <a16:creationId xmlns:a16="http://schemas.microsoft.com/office/drawing/2014/main" id="{21C97CC9-0D1C-4133-BEF9-120B67CCAB03}"/>
                </a:ext>
              </a:extLst>
            </p:cNvPr>
            <p:cNvSpPr>
              <a:spLocks noChangeAspect="1" noChangeArrowheads="1" noTextEdit="1"/>
            </p:cNvSpPr>
            <p:nvPr/>
          </p:nvSpPr>
          <p:spPr bwMode="auto">
            <a:xfrm>
              <a:off x="4126" y="2298"/>
              <a:ext cx="1131"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a:extLst>
                <a:ext uri="{FF2B5EF4-FFF2-40B4-BE49-F238E27FC236}">
                  <a16:creationId xmlns:a16="http://schemas.microsoft.com/office/drawing/2014/main" id="{95858E8A-2BF0-4714-AAB6-47DC4D37AE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5" y="2298"/>
              <a:ext cx="5549" cy="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2487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FC4EDC-5B55-491A-82C0-F955525DBD8B}"/>
              </a:ext>
            </a:extLst>
          </p:cNvPr>
          <p:cNvPicPr>
            <a:picLocks noChangeAspect="1"/>
          </p:cNvPicPr>
          <p:nvPr/>
        </p:nvPicPr>
        <p:blipFill>
          <a:blip r:embed="rId2"/>
          <a:stretch>
            <a:fillRect/>
          </a:stretch>
        </p:blipFill>
        <p:spPr>
          <a:xfrm>
            <a:off x="4107178" y="1143365"/>
            <a:ext cx="4167953" cy="5393821"/>
          </a:xfrm>
          <a:prstGeom prst="rect">
            <a:avLst/>
          </a:prstGeom>
          <a:ln w="6350">
            <a:solidFill>
              <a:schemeClr val="accent1">
                <a:shade val="50000"/>
              </a:schemeClr>
            </a:solidFill>
          </a:ln>
        </p:spPr>
      </p:pic>
      <p:sp>
        <p:nvSpPr>
          <p:cNvPr id="2" name="Title 1"/>
          <p:cNvSpPr>
            <a:spLocks noGrp="1"/>
          </p:cNvSpPr>
          <p:nvPr>
            <p:ph type="ctrTitle" idx="4294967295"/>
          </p:nvPr>
        </p:nvSpPr>
        <p:spPr>
          <a:xfrm>
            <a:off x="2304955" y="1"/>
            <a:ext cx="7772400" cy="530225"/>
          </a:xfrm>
        </p:spPr>
        <p:txBody>
          <a:bodyPr>
            <a:normAutofit/>
          </a:bodyPr>
          <a:lstStyle/>
          <a:p>
            <a:pPr algn="ctr"/>
            <a:r>
              <a:rPr lang="en-US" sz="2800" b="1" dirty="0">
                <a:latin typeface="Museo 700"/>
              </a:rPr>
              <a:t>Employee Expectations</a:t>
            </a:r>
          </a:p>
        </p:txBody>
      </p:sp>
      <p:sp>
        <p:nvSpPr>
          <p:cNvPr id="4" name="TextBox 3"/>
          <p:cNvSpPr txBox="1"/>
          <p:nvPr/>
        </p:nvSpPr>
        <p:spPr>
          <a:xfrm>
            <a:off x="4017819" y="428023"/>
            <a:ext cx="4308763" cy="369332"/>
          </a:xfrm>
          <a:prstGeom prst="rect">
            <a:avLst/>
          </a:prstGeom>
          <a:noFill/>
        </p:spPr>
        <p:txBody>
          <a:bodyPr wrap="square" rtlCol="0">
            <a:spAutoFit/>
          </a:bodyPr>
          <a:lstStyle/>
          <a:p>
            <a:pPr algn="ctr"/>
            <a:r>
              <a:rPr lang="en-US" b="1" dirty="0">
                <a:latin typeface="+mj-lt"/>
              </a:rPr>
              <a:t>All Sodexo Staff At All Times</a:t>
            </a:r>
          </a:p>
        </p:txBody>
      </p:sp>
      <p:pic>
        <p:nvPicPr>
          <p:cNvPr id="8" name="Picture 7">
            <a:extLst>
              <a:ext uri="{FF2B5EF4-FFF2-40B4-BE49-F238E27FC236}">
                <a16:creationId xmlns:a16="http://schemas.microsoft.com/office/drawing/2014/main" id="{0812EDA7-F14E-4994-9DFC-59BF65CEC980}"/>
              </a:ext>
            </a:extLst>
          </p:cNvPr>
          <p:cNvPicPr>
            <a:picLocks noChangeAspect="1"/>
          </p:cNvPicPr>
          <p:nvPr/>
        </p:nvPicPr>
        <p:blipFill>
          <a:blip r:embed="rId3"/>
          <a:stretch>
            <a:fillRect/>
          </a:stretch>
        </p:blipFill>
        <p:spPr>
          <a:xfrm>
            <a:off x="9267948" y="3548814"/>
            <a:ext cx="1907489" cy="2659936"/>
          </a:xfrm>
          <a:prstGeom prst="rect">
            <a:avLst/>
          </a:prstGeom>
        </p:spPr>
      </p:pic>
      <p:pic>
        <p:nvPicPr>
          <p:cNvPr id="9" name="Picture 8">
            <a:extLst>
              <a:ext uri="{FF2B5EF4-FFF2-40B4-BE49-F238E27FC236}">
                <a16:creationId xmlns:a16="http://schemas.microsoft.com/office/drawing/2014/main" id="{2E99B830-3405-48BE-A654-F580AD30717D}"/>
              </a:ext>
            </a:extLst>
          </p:cNvPr>
          <p:cNvPicPr>
            <a:picLocks noChangeAspect="1"/>
          </p:cNvPicPr>
          <p:nvPr/>
        </p:nvPicPr>
        <p:blipFill>
          <a:blip r:embed="rId4"/>
          <a:stretch>
            <a:fillRect/>
          </a:stretch>
        </p:blipFill>
        <p:spPr>
          <a:xfrm>
            <a:off x="9267948" y="797560"/>
            <a:ext cx="1894392" cy="2738584"/>
          </a:xfrm>
          <a:prstGeom prst="rect">
            <a:avLst/>
          </a:prstGeom>
        </p:spPr>
      </p:pic>
      <p:sp>
        <p:nvSpPr>
          <p:cNvPr id="12" name="TextBox 11"/>
          <p:cNvSpPr txBox="1"/>
          <p:nvPr/>
        </p:nvSpPr>
        <p:spPr>
          <a:xfrm>
            <a:off x="9171613" y="477113"/>
            <a:ext cx="2175165" cy="307777"/>
          </a:xfrm>
          <a:prstGeom prst="rect">
            <a:avLst/>
          </a:prstGeom>
          <a:noFill/>
        </p:spPr>
        <p:txBody>
          <a:bodyPr wrap="square" rtlCol="0">
            <a:spAutoFit/>
          </a:bodyPr>
          <a:lstStyle/>
          <a:p>
            <a:pPr algn="ctr"/>
            <a:r>
              <a:rPr lang="en-US" sz="1400" b="1" dirty="0"/>
              <a:t>Back of House Signage</a:t>
            </a:r>
          </a:p>
        </p:txBody>
      </p:sp>
      <p:sp>
        <p:nvSpPr>
          <p:cNvPr id="10" name="Rectangle 9"/>
          <p:cNvSpPr/>
          <p:nvPr/>
        </p:nvSpPr>
        <p:spPr>
          <a:xfrm>
            <a:off x="845222" y="530226"/>
            <a:ext cx="2538845" cy="5586145"/>
          </a:xfrm>
          <a:prstGeom prst="rect">
            <a:avLst/>
          </a:prstGeom>
        </p:spPr>
        <p:txBody>
          <a:bodyPr wrap="square" anchor="b">
            <a:spAutoFit/>
          </a:bodyPr>
          <a:lstStyle/>
          <a:p>
            <a:pPr marL="285750" indent="-285750">
              <a:buFont typeface="Wingdings" panose="05000000000000000000" pitchFamily="2" charset="2"/>
              <a:buChar char="§"/>
            </a:pPr>
            <a:r>
              <a:rPr lang="en-US" sz="1500" dirty="0"/>
              <a:t>Training is reinforced by signage and spacing guidance posted throughout the back of house, as well as a message to assure guests that their safety is Sodexo’s number one priority.</a:t>
            </a:r>
          </a:p>
          <a:p>
            <a:endParaRPr lang="en-US" sz="1500" dirty="0"/>
          </a:p>
          <a:p>
            <a:pPr marL="285750" indent="-285750">
              <a:buFont typeface="Wingdings" panose="05000000000000000000" pitchFamily="2" charset="2"/>
              <a:buChar char="§"/>
            </a:pPr>
            <a:r>
              <a:rPr lang="en-US" sz="1500" dirty="0"/>
              <a:t>Staff members will be required to take a new mask from the elevator, sanitize their hands and keep a mask on at all times when they are in the back or front of house.</a:t>
            </a:r>
          </a:p>
          <a:p>
            <a:endParaRPr lang="en-US" sz="1500" dirty="0"/>
          </a:p>
          <a:p>
            <a:pPr marL="285750" indent="-285750">
              <a:buFont typeface="Wingdings" panose="05000000000000000000" pitchFamily="2" charset="2"/>
              <a:buChar char="§"/>
            </a:pPr>
            <a:r>
              <a:rPr lang="en-US" sz="1500" dirty="0"/>
              <a:t>Employees will also no longer be dining in the main dining hall during served meal times on breaks. </a:t>
            </a:r>
          </a:p>
          <a:p>
            <a:endParaRPr lang="en-US" sz="1200" b="1" dirty="0">
              <a:solidFill>
                <a:srgbClr val="7AB800"/>
              </a:solidFill>
            </a:endParaRPr>
          </a:p>
        </p:txBody>
      </p:sp>
      <p:sp>
        <p:nvSpPr>
          <p:cNvPr id="14" name="TextBox 13"/>
          <p:cNvSpPr txBox="1"/>
          <p:nvPr/>
        </p:nvSpPr>
        <p:spPr>
          <a:xfrm>
            <a:off x="5010636" y="794699"/>
            <a:ext cx="2323126" cy="307777"/>
          </a:xfrm>
          <a:prstGeom prst="rect">
            <a:avLst/>
          </a:prstGeom>
          <a:noFill/>
        </p:spPr>
        <p:txBody>
          <a:bodyPr wrap="square" rtlCol="0">
            <a:spAutoFit/>
          </a:bodyPr>
          <a:lstStyle/>
          <a:p>
            <a:pPr algn="ctr"/>
            <a:r>
              <a:rPr lang="en-US" sz="1400" b="1" dirty="0"/>
              <a:t>Guest –Facing Message</a:t>
            </a:r>
          </a:p>
        </p:txBody>
      </p:sp>
    </p:spTree>
    <p:extLst>
      <p:ext uri="{BB962C8B-B14F-4D97-AF65-F5344CB8AC3E}">
        <p14:creationId xmlns:p14="http://schemas.microsoft.com/office/powerpoint/2010/main" val="321513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48"/>
            <a:ext cx="10515600" cy="1325563"/>
          </a:xfrm>
        </p:spPr>
        <p:txBody>
          <a:bodyPr/>
          <a:lstStyle/>
          <a:p>
            <a:r>
              <a:rPr lang="en-US" dirty="0"/>
              <a:t>Henderson Dining Hall</a:t>
            </a:r>
          </a:p>
        </p:txBody>
      </p:sp>
      <p:sp>
        <p:nvSpPr>
          <p:cNvPr id="3" name="Content Placeholder 2"/>
          <p:cNvSpPr>
            <a:spLocks noGrp="1"/>
          </p:cNvSpPr>
          <p:nvPr>
            <p:ph idx="1"/>
          </p:nvPr>
        </p:nvSpPr>
        <p:spPr>
          <a:xfrm>
            <a:off x="838200" y="877414"/>
            <a:ext cx="10515600" cy="5103172"/>
          </a:xfrm>
        </p:spPr>
        <p:txBody>
          <a:bodyPr>
            <a:normAutofit fontScale="92500" lnSpcReduction="10000"/>
          </a:bodyPr>
          <a:lstStyle/>
          <a:p>
            <a:endParaRPr lang="en-US" sz="1800" dirty="0"/>
          </a:p>
          <a:p>
            <a:r>
              <a:rPr lang="en-US" sz="2000" b="1" dirty="0"/>
              <a:t>Dining Room: </a:t>
            </a:r>
            <a:r>
              <a:rPr lang="en-US" sz="2000" dirty="0"/>
              <a:t>All tables and chairs have been re-arranged per social distance guidelines. Total # of seats after re-arranging is 331 (includes Rosewood Room). No more than 300 allowed in dining hall at one time. All Salt &amp; Pepper Shakers and Napkin Holders removed from tables. Tables and Chairs disinfected between </a:t>
            </a:r>
            <a:r>
              <a:rPr lang="en-US" sz="2000" dirty="0" err="1"/>
              <a:t>seatings</a:t>
            </a:r>
            <a:r>
              <a:rPr lang="en-US" sz="2000" dirty="0"/>
              <a:t>. Barriers needs added in three locations.</a:t>
            </a:r>
          </a:p>
          <a:p>
            <a:pPr lvl="0"/>
            <a:r>
              <a:rPr lang="en-US" sz="2200" b="1" dirty="0"/>
              <a:t>Beverage Area:</a:t>
            </a:r>
            <a:r>
              <a:rPr lang="en-US" sz="2200" dirty="0"/>
              <a:t>  All beverages and condiments can be self-served per guidelines as of beginning of June.  Milk will be relocated to the beverage area.  High touch points will be disinfected every 30 minutes and Hand sanitizer will be available by each freestyle machine.  cups can be self-served but needs to be shielded.  Cups can only be used one time and personal cups/tumblers/water bottles may not be used.</a:t>
            </a:r>
          </a:p>
          <a:p>
            <a:r>
              <a:rPr lang="en-US" sz="2000" b="1" dirty="0"/>
              <a:t>Simple Servings: </a:t>
            </a:r>
            <a:r>
              <a:rPr lang="en-US" sz="2000" dirty="0"/>
              <a:t>Will be simplified with no JIT cooking but will still be allergen free.</a:t>
            </a:r>
          </a:p>
          <a:p>
            <a:r>
              <a:rPr lang="en-US" sz="2000" b="1" dirty="0"/>
              <a:t>Deli: </a:t>
            </a:r>
            <a:r>
              <a:rPr lang="en-US" sz="2000" dirty="0"/>
              <a:t>3 pre-made gourmet sandwiches will be offered daily. Guest will have choice of toppings. Panini Press will not be offered during this time.</a:t>
            </a:r>
          </a:p>
          <a:p>
            <a:r>
              <a:rPr lang="en-US" sz="2000" b="1" dirty="0"/>
              <a:t>Salad Bar Area: </a:t>
            </a:r>
            <a:r>
              <a:rPr lang="en-US" sz="2000" dirty="0"/>
              <a:t>Will be converted to distribute wrapped Silverware, Napkins, Condiments, Salt and Pepper.  Desserts, Cereal, toasted Bagels, English Muffins and Breads will be served from this area as well. Waffles Iron will not be available during COVID-19</a:t>
            </a:r>
          </a:p>
          <a:p>
            <a:r>
              <a:rPr lang="en-US" sz="2000" b="1" dirty="0"/>
              <a:t>Continental Breakfast Area: </a:t>
            </a:r>
            <a:r>
              <a:rPr lang="en-US" sz="2000" dirty="0"/>
              <a:t>All items will be moved to be served in other locations in dining room. This will give a clear area for guests to social distance while in line for Pizza or Grill area.</a:t>
            </a:r>
          </a:p>
        </p:txBody>
      </p:sp>
    </p:spTree>
    <p:extLst>
      <p:ext uri="{BB962C8B-B14F-4D97-AF65-F5344CB8AC3E}">
        <p14:creationId xmlns:p14="http://schemas.microsoft.com/office/powerpoint/2010/main" val="3761587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20B1C-AE14-44E8-9E8B-E94D101E4684}"/>
              </a:ext>
            </a:extLst>
          </p:cNvPr>
          <p:cNvSpPr>
            <a:spLocks noGrp="1"/>
          </p:cNvSpPr>
          <p:nvPr>
            <p:ph type="title"/>
          </p:nvPr>
        </p:nvSpPr>
        <p:spPr/>
        <p:txBody>
          <a:bodyPr/>
          <a:lstStyle/>
          <a:p>
            <a:r>
              <a:rPr lang="en-US" dirty="0"/>
              <a:t>Henderson Dining Hall (continued)</a:t>
            </a:r>
          </a:p>
        </p:txBody>
      </p:sp>
      <p:sp>
        <p:nvSpPr>
          <p:cNvPr id="3" name="Content Placeholder 2">
            <a:extLst>
              <a:ext uri="{FF2B5EF4-FFF2-40B4-BE49-F238E27FC236}">
                <a16:creationId xmlns:a16="http://schemas.microsoft.com/office/drawing/2014/main" id="{219D07B1-431E-44C2-A7DA-5DF353132260}"/>
              </a:ext>
            </a:extLst>
          </p:cNvPr>
          <p:cNvSpPr>
            <a:spLocks noGrp="1"/>
          </p:cNvSpPr>
          <p:nvPr>
            <p:ph idx="1"/>
          </p:nvPr>
        </p:nvSpPr>
        <p:spPr>
          <a:xfrm>
            <a:off x="838200" y="1599382"/>
            <a:ext cx="10515600" cy="4351338"/>
          </a:xfrm>
        </p:spPr>
        <p:txBody>
          <a:bodyPr>
            <a:normAutofit lnSpcReduction="10000"/>
          </a:bodyPr>
          <a:lstStyle/>
          <a:p>
            <a:r>
              <a:rPr lang="en-US" sz="2000" b="1" dirty="0"/>
              <a:t>Pizza Area: </a:t>
            </a:r>
            <a:r>
              <a:rPr lang="en-US" sz="2000" dirty="0"/>
              <a:t>Will only be available for lunch and menu will change daily.  All food will be served to the guest.</a:t>
            </a:r>
          </a:p>
          <a:p>
            <a:r>
              <a:rPr lang="en-US" sz="2000" b="1" dirty="0"/>
              <a:t>Grill Area: </a:t>
            </a:r>
            <a:r>
              <a:rPr lang="en-US" sz="2000" dirty="0"/>
              <a:t>Will only be available for dinner and will change daily. Grill items will be served to the guest. Sandwich toppings available upon request from server.</a:t>
            </a:r>
          </a:p>
          <a:p>
            <a:r>
              <a:rPr lang="en-US" sz="2000" b="1" dirty="0"/>
              <a:t>Oiler Eatery: </a:t>
            </a:r>
            <a:r>
              <a:rPr lang="en-US" sz="2000" dirty="0"/>
              <a:t>Only one line will be available during lunch and dinner. Tossed Mixed Green Salad with salad dressing, fresh cut fruit and one other salad types will be offered here. Fresh Whole Fruit, soups and rolls will be available at this location along with a rotating comfort food menu. This will help with the social distancing guidelines.</a:t>
            </a:r>
          </a:p>
          <a:p>
            <a:r>
              <a:rPr lang="en-US" sz="2000" b="1" dirty="0"/>
              <a:t>Cashier Station: </a:t>
            </a:r>
            <a:r>
              <a:rPr lang="en-US" sz="2000" dirty="0"/>
              <a:t>Move towards cashless/touchless transactions with plexiglass shield.</a:t>
            </a:r>
          </a:p>
          <a:p>
            <a:r>
              <a:rPr lang="en-US" sz="2000" b="1" dirty="0"/>
              <a:t>New Bite+ App: </a:t>
            </a:r>
            <a:r>
              <a:rPr lang="en-US" sz="2000" dirty="0"/>
              <a:t>will enable our guests to pre-order/pay for Pick-up from </a:t>
            </a:r>
            <a:r>
              <a:rPr lang="en-US" sz="2000" dirty="0" err="1"/>
              <a:t>Hendo</a:t>
            </a:r>
            <a:r>
              <a:rPr lang="en-US" sz="2000" dirty="0"/>
              <a:t>. Pick-up area will be in STG area by register. Choices from all areas open at the mealtime will be available for pick-up.</a:t>
            </a:r>
          </a:p>
          <a:p>
            <a:r>
              <a:rPr lang="en-US" sz="2000" b="1" dirty="0"/>
              <a:t>Bite+ App: </a:t>
            </a:r>
            <a:r>
              <a:rPr lang="en-US" sz="2000" dirty="0"/>
              <a:t>heatmapping is an option. Will let guests know how many people are in the dining room so they can plan accordingly on when to come. </a:t>
            </a:r>
            <a:endParaRPr lang="en-US" sz="1800" dirty="0"/>
          </a:p>
        </p:txBody>
      </p:sp>
    </p:spTree>
    <p:extLst>
      <p:ext uri="{BB962C8B-B14F-4D97-AF65-F5344CB8AC3E}">
        <p14:creationId xmlns:p14="http://schemas.microsoft.com/office/powerpoint/2010/main" val="171901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0A5E7-A09A-4DB6-9FF6-1F92D7DD0235}"/>
              </a:ext>
            </a:extLst>
          </p:cNvPr>
          <p:cNvSpPr>
            <a:spLocks noGrp="1"/>
          </p:cNvSpPr>
          <p:nvPr>
            <p:ph type="title"/>
          </p:nvPr>
        </p:nvSpPr>
        <p:spPr/>
        <p:txBody>
          <a:bodyPr/>
          <a:lstStyle/>
          <a:p>
            <a:r>
              <a:rPr lang="en-US" dirty="0"/>
              <a:t>Henderson Dining Hall (continued)</a:t>
            </a:r>
          </a:p>
        </p:txBody>
      </p:sp>
      <p:sp>
        <p:nvSpPr>
          <p:cNvPr id="3" name="Content Placeholder 2">
            <a:extLst>
              <a:ext uri="{FF2B5EF4-FFF2-40B4-BE49-F238E27FC236}">
                <a16:creationId xmlns:a16="http://schemas.microsoft.com/office/drawing/2014/main" id="{C58AA4E7-F941-4933-A001-427BF0C33A96}"/>
              </a:ext>
            </a:extLst>
          </p:cNvPr>
          <p:cNvSpPr>
            <a:spLocks noGrp="1"/>
          </p:cNvSpPr>
          <p:nvPr>
            <p:ph idx="1"/>
          </p:nvPr>
        </p:nvSpPr>
        <p:spPr>
          <a:xfrm>
            <a:off x="838200" y="1253331"/>
            <a:ext cx="10515600" cy="4351338"/>
          </a:xfrm>
        </p:spPr>
        <p:txBody>
          <a:bodyPr/>
          <a:lstStyle/>
          <a:p>
            <a:endParaRPr lang="en-US" sz="1800" dirty="0"/>
          </a:p>
          <a:p>
            <a:r>
              <a:rPr lang="en-US" sz="2000" b="1" dirty="0"/>
              <a:t>Hours of Operation: </a:t>
            </a:r>
          </a:p>
          <a:p>
            <a:pPr lvl="1"/>
            <a:r>
              <a:rPr lang="en-US" sz="1600" dirty="0"/>
              <a:t>Monday-Friday: Breakfast 7:00am-10:00am, Lunch 10:30am-1:30pm, Dinner 4:30pm-7:30pm. </a:t>
            </a:r>
          </a:p>
          <a:p>
            <a:pPr lvl="1"/>
            <a:r>
              <a:rPr lang="en-US" sz="1600" dirty="0"/>
              <a:t>Saturday – Sunday: Brunch 11am – 1:30pm and Dinner 4:30p -7:00pm.</a:t>
            </a:r>
          </a:p>
          <a:p>
            <a:pPr lvl="1"/>
            <a:r>
              <a:rPr lang="en-US" sz="1600" dirty="0"/>
              <a:t>Dining Room will be closed for service between 10a-10:30a and 1:30pm-4:30pm for cleaning, sanitizing disinfecting of high traffic areas.</a:t>
            </a:r>
          </a:p>
          <a:p>
            <a:r>
              <a:rPr lang="en-US" sz="2000" b="1" dirty="0"/>
              <a:t>Organization Tables: </a:t>
            </a:r>
            <a:r>
              <a:rPr lang="en-US" sz="2000" dirty="0"/>
              <a:t>Will not be available.</a:t>
            </a:r>
          </a:p>
          <a:p>
            <a:r>
              <a:rPr lang="en-US" sz="2000" b="1" dirty="0"/>
              <a:t>Masks:</a:t>
            </a:r>
            <a:r>
              <a:rPr lang="en-US" sz="2000" dirty="0"/>
              <a:t> ALL Staff will be required to wear a mask.</a:t>
            </a:r>
          </a:p>
          <a:p>
            <a:r>
              <a:rPr lang="en-US" sz="2000" b="1" dirty="0"/>
              <a:t>Social Distancing markers</a:t>
            </a:r>
            <a:r>
              <a:rPr lang="en-US" sz="2000" dirty="0"/>
              <a:t> and signage in place</a:t>
            </a:r>
          </a:p>
          <a:p>
            <a:endParaRPr lang="en-US" dirty="0"/>
          </a:p>
        </p:txBody>
      </p:sp>
    </p:spTree>
    <p:extLst>
      <p:ext uri="{BB962C8B-B14F-4D97-AF65-F5344CB8AC3E}">
        <p14:creationId xmlns:p14="http://schemas.microsoft.com/office/powerpoint/2010/main" val="158706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2194-2016-4921-B935-81C99DED373A}"/>
              </a:ext>
            </a:extLst>
          </p:cNvPr>
          <p:cNvSpPr>
            <a:spLocks noGrp="1"/>
          </p:cNvSpPr>
          <p:nvPr>
            <p:ph type="title"/>
          </p:nvPr>
        </p:nvSpPr>
        <p:spPr/>
        <p:txBody>
          <a:bodyPr/>
          <a:lstStyle/>
          <a:p>
            <a:r>
              <a:rPr lang="en-US" dirty="0"/>
              <a:t>Simply To Go (Henderson Dining Hall)</a:t>
            </a:r>
          </a:p>
        </p:txBody>
      </p:sp>
      <p:sp>
        <p:nvSpPr>
          <p:cNvPr id="3" name="Content Placeholder 2">
            <a:extLst>
              <a:ext uri="{FF2B5EF4-FFF2-40B4-BE49-F238E27FC236}">
                <a16:creationId xmlns:a16="http://schemas.microsoft.com/office/drawing/2014/main" id="{5E925BDA-D2F3-4F64-AFB9-7330E2E84146}"/>
              </a:ext>
            </a:extLst>
          </p:cNvPr>
          <p:cNvSpPr>
            <a:spLocks noGrp="1"/>
          </p:cNvSpPr>
          <p:nvPr>
            <p:ph idx="1"/>
          </p:nvPr>
        </p:nvSpPr>
        <p:spPr/>
        <p:txBody>
          <a:bodyPr>
            <a:normAutofit/>
          </a:bodyPr>
          <a:lstStyle/>
          <a:p>
            <a:r>
              <a:rPr lang="en-US" sz="1800" b="1" dirty="0"/>
              <a:t>Hours of Operation: </a:t>
            </a:r>
            <a:r>
              <a:rPr lang="en-US" sz="1800" dirty="0"/>
              <a:t>Will be available from 7:00am-8:00pm Monday -Friday and weekends 11a-7p</a:t>
            </a:r>
          </a:p>
          <a:p>
            <a:pPr lvl="0"/>
            <a:r>
              <a:rPr lang="en-US" sz="1800" b="1" dirty="0"/>
              <a:t>Beverage Area:</a:t>
            </a:r>
            <a:r>
              <a:rPr lang="en-US" sz="1800" dirty="0"/>
              <a:t>  All beverages and condiments can be self-served per guidelines as of beginning of June.  High touch points will be disinfected every 30 minutes and Hand sanitizer will be available by each freestyle machine.  Disposable cups can be self served.  Straws and lid needs to be distributed.</a:t>
            </a:r>
          </a:p>
          <a:p>
            <a:r>
              <a:rPr lang="en-US" sz="1800" b="1" dirty="0"/>
              <a:t>Menu Items: </a:t>
            </a:r>
            <a:r>
              <a:rPr lang="en-US" sz="1800" dirty="0"/>
              <a:t>enhanced weekly menu rotation will be offered along with daily specials.</a:t>
            </a:r>
          </a:p>
          <a:p>
            <a:r>
              <a:rPr lang="en-US" sz="1800" b="1" dirty="0"/>
              <a:t>Soups:</a:t>
            </a:r>
            <a:r>
              <a:rPr lang="en-US" sz="1800" dirty="0"/>
              <a:t> will not be available at this time</a:t>
            </a:r>
          </a:p>
          <a:p>
            <a:r>
              <a:rPr lang="en-US" sz="1800" b="1" dirty="0"/>
              <a:t>Microwave:</a:t>
            </a:r>
            <a:r>
              <a:rPr lang="en-US" sz="1800" dirty="0"/>
              <a:t> will not be available at this time</a:t>
            </a:r>
          </a:p>
          <a:p>
            <a:r>
              <a:rPr lang="en-US" sz="1800" b="1" dirty="0"/>
              <a:t>Cashier Area: </a:t>
            </a:r>
            <a:r>
              <a:rPr lang="en-US" sz="1800" dirty="0"/>
              <a:t>Plexiglass barriers in front of register. Condiments, Straws, Lids and plasticware will be served for STG customers.</a:t>
            </a:r>
          </a:p>
          <a:p>
            <a:r>
              <a:rPr lang="en-US" sz="1800" b="1" dirty="0"/>
              <a:t>Bite+ preorder Pick-up: </a:t>
            </a:r>
            <a:r>
              <a:rPr lang="en-US" sz="1800" dirty="0"/>
              <a:t>Area by cashier will be used for </a:t>
            </a:r>
            <a:r>
              <a:rPr lang="en-US" sz="1800" dirty="0" err="1"/>
              <a:t>Hendo</a:t>
            </a:r>
            <a:r>
              <a:rPr lang="en-US" sz="1800" dirty="0"/>
              <a:t> Bite+ app Pick-up.</a:t>
            </a:r>
          </a:p>
          <a:p>
            <a:r>
              <a:rPr lang="en-US" sz="1800" b="1" dirty="0"/>
              <a:t>Social Distancing markers </a:t>
            </a:r>
            <a:r>
              <a:rPr lang="en-US" sz="1800" dirty="0"/>
              <a:t>and signage in place</a:t>
            </a:r>
          </a:p>
          <a:p>
            <a:endParaRPr lang="en-US" sz="1800" dirty="0"/>
          </a:p>
          <a:p>
            <a:endParaRPr lang="en-US" sz="1800" dirty="0"/>
          </a:p>
          <a:p>
            <a:endParaRPr lang="en-US" sz="1800" dirty="0"/>
          </a:p>
        </p:txBody>
      </p:sp>
    </p:spTree>
    <p:extLst>
      <p:ext uri="{BB962C8B-B14F-4D97-AF65-F5344CB8AC3E}">
        <p14:creationId xmlns:p14="http://schemas.microsoft.com/office/powerpoint/2010/main" val="3104114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6862-1C12-44A5-8C27-6D0CB1421248}"/>
              </a:ext>
            </a:extLst>
          </p:cNvPr>
          <p:cNvSpPr>
            <a:spLocks noGrp="1"/>
          </p:cNvSpPr>
          <p:nvPr>
            <p:ph type="title"/>
          </p:nvPr>
        </p:nvSpPr>
        <p:spPr/>
        <p:txBody>
          <a:bodyPr/>
          <a:lstStyle/>
          <a:p>
            <a:r>
              <a:rPr lang="en-US" dirty="0"/>
              <a:t>Refinery</a:t>
            </a:r>
          </a:p>
        </p:txBody>
      </p:sp>
      <p:sp>
        <p:nvSpPr>
          <p:cNvPr id="3" name="Content Placeholder 2">
            <a:extLst>
              <a:ext uri="{FF2B5EF4-FFF2-40B4-BE49-F238E27FC236}">
                <a16:creationId xmlns:a16="http://schemas.microsoft.com/office/drawing/2014/main" id="{371DF60B-6B23-4821-B23B-929D2B54E64F}"/>
              </a:ext>
            </a:extLst>
          </p:cNvPr>
          <p:cNvSpPr>
            <a:spLocks noGrp="1"/>
          </p:cNvSpPr>
          <p:nvPr>
            <p:ph idx="1"/>
          </p:nvPr>
        </p:nvSpPr>
        <p:spPr>
          <a:xfrm>
            <a:off x="838200" y="1253331"/>
            <a:ext cx="10515600" cy="4351338"/>
          </a:xfrm>
        </p:spPr>
        <p:txBody>
          <a:bodyPr/>
          <a:lstStyle/>
          <a:p>
            <a:endParaRPr lang="en-US" sz="1800" dirty="0"/>
          </a:p>
          <a:p>
            <a:r>
              <a:rPr lang="en-US" sz="1800" b="1" dirty="0"/>
              <a:t>Hours of Operation: </a:t>
            </a:r>
            <a:r>
              <a:rPr lang="en-US" sz="1800" dirty="0"/>
              <a:t>Will remain the same</a:t>
            </a:r>
          </a:p>
          <a:p>
            <a:r>
              <a:rPr lang="en-US" sz="1800" b="1" dirty="0"/>
              <a:t>Entrance/Exit: </a:t>
            </a:r>
            <a:r>
              <a:rPr lang="en-US" sz="1800" dirty="0"/>
              <a:t>One way. Direction enter by </a:t>
            </a:r>
            <a:r>
              <a:rPr lang="en-US" sz="1800" dirty="0" err="1"/>
              <a:t>SubConnection</a:t>
            </a:r>
            <a:r>
              <a:rPr lang="en-US" sz="1800" dirty="0"/>
              <a:t>, exit by “Tres”</a:t>
            </a:r>
          </a:p>
          <a:p>
            <a:r>
              <a:rPr lang="en-US" sz="1800" b="1" dirty="0"/>
              <a:t>Menu:</a:t>
            </a:r>
            <a:r>
              <a:rPr lang="en-US" sz="1800" dirty="0"/>
              <a:t> Limited Retail Menu during COVID-19. Quick service food to go.</a:t>
            </a:r>
          </a:p>
          <a:p>
            <a:r>
              <a:rPr lang="en-US" sz="1800" b="1" dirty="0"/>
              <a:t>Tres Habanero:</a:t>
            </a:r>
          </a:p>
          <a:p>
            <a:pPr marL="0" indent="0">
              <a:buNone/>
            </a:pPr>
            <a:r>
              <a:rPr lang="en-US" sz="1800" dirty="0"/>
              <a:t>	o Will become </a:t>
            </a:r>
            <a:r>
              <a:rPr lang="en-US" sz="1800" b="1" dirty="0"/>
              <a:t>Chef’s Table </a:t>
            </a:r>
            <a:r>
              <a:rPr lang="en-US" sz="1800" dirty="0"/>
              <a:t>open 10:30a-7:00 pm M-F</a:t>
            </a:r>
          </a:p>
          <a:p>
            <a:pPr marL="0" indent="0">
              <a:buNone/>
            </a:pPr>
            <a:r>
              <a:rPr lang="en-US" sz="1800" dirty="0"/>
              <a:t>	o Meal swipes will be accepted in this location</a:t>
            </a:r>
          </a:p>
          <a:p>
            <a:pPr marL="0" indent="0">
              <a:buNone/>
            </a:pPr>
            <a:r>
              <a:rPr lang="en-US" sz="1800" dirty="0"/>
              <a:t>	o Featuring popular themed bars such as Italian Bar, Mexican Bar, Macaroni Bar, etc. rotated weekly.</a:t>
            </a:r>
          </a:p>
          <a:p>
            <a:r>
              <a:rPr lang="en-US" sz="1800" b="1" dirty="0"/>
              <a:t>Cashier Stations: </a:t>
            </a:r>
            <a:r>
              <a:rPr lang="en-US" sz="1800" dirty="0"/>
              <a:t>Moving towards cashless/touchless transactions. Will have plexiglass barrier installed</a:t>
            </a:r>
          </a:p>
          <a:p>
            <a:endParaRPr lang="en-US" sz="1800" dirty="0"/>
          </a:p>
          <a:p>
            <a:endParaRPr lang="en-US" dirty="0"/>
          </a:p>
        </p:txBody>
      </p:sp>
    </p:spTree>
    <p:extLst>
      <p:ext uri="{BB962C8B-B14F-4D97-AF65-F5344CB8AC3E}">
        <p14:creationId xmlns:p14="http://schemas.microsoft.com/office/powerpoint/2010/main" val="364213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2A36-E625-42B3-B526-F75B2FFBBA2B}"/>
              </a:ext>
            </a:extLst>
          </p:cNvPr>
          <p:cNvSpPr>
            <a:spLocks noGrp="1"/>
          </p:cNvSpPr>
          <p:nvPr>
            <p:ph type="title"/>
          </p:nvPr>
        </p:nvSpPr>
        <p:spPr/>
        <p:txBody>
          <a:bodyPr/>
          <a:lstStyle/>
          <a:p>
            <a:r>
              <a:rPr lang="en-US" dirty="0"/>
              <a:t>Refinery (continued)</a:t>
            </a:r>
          </a:p>
        </p:txBody>
      </p:sp>
      <p:sp>
        <p:nvSpPr>
          <p:cNvPr id="3" name="Content Placeholder 2">
            <a:extLst>
              <a:ext uri="{FF2B5EF4-FFF2-40B4-BE49-F238E27FC236}">
                <a16:creationId xmlns:a16="http://schemas.microsoft.com/office/drawing/2014/main" id="{688E0E1D-D36C-4F1F-A97A-9C466FAEE590}"/>
              </a:ext>
            </a:extLst>
          </p:cNvPr>
          <p:cNvSpPr>
            <a:spLocks noGrp="1"/>
          </p:cNvSpPr>
          <p:nvPr>
            <p:ph idx="1"/>
          </p:nvPr>
        </p:nvSpPr>
        <p:spPr>
          <a:xfrm>
            <a:off x="838200" y="1439126"/>
            <a:ext cx="10515600" cy="4351338"/>
          </a:xfrm>
        </p:spPr>
        <p:txBody>
          <a:bodyPr/>
          <a:lstStyle/>
          <a:p>
            <a:endParaRPr lang="en-US" sz="1800" dirty="0"/>
          </a:p>
          <a:p>
            <a:r>
              <a:rPr lang="en-US" sz="1800" b="1" dirty="0"/>
              <a:t>New Bite+ App: </a:t>
            </a:r>
            <a:r>
              <a:rPr lang="en-US" sz="1800" dirty="0"/>
              <a:t>will enable our guests to pre-order/pay for Pick-up for:</a:t>
            </a:r>
          </a:p>
          <a:p>
            <a:pPr marL="0" indent="0">
              <a:buNone/>
            </a:pPr>
            <a:r>
              <a:rPr lang="en-US" sz="1800" dirty="0"/>
              <a:t>  	o Chef’s Table</a:t>
            </a:r>
          </a:p>
          <a:p>
            <a:pPr marL="0" indent="0">
              <a:buNone/>
            </a:pPr>
            <a:r>
              <a:rPr lang="en-US" sz="1800" dirty="0"/>
              <a:t>	o Mein Bowl</a:t>
            </a:r>
          </a:p>
          <a:p>
            <a:pPr marL="0" indent="0">
              <a:buNone/>
            </a:pPr>
            <a:r>
              <a:rPr lang="en-US" sz="1800" dirty="0"/>
              <a:t>	o The Grill @ Findlay</a:t>
            </a:r>
          </a:p>
          <a:p>
            <a:pPr marL="0" indent="0">
              <a:buNone/>
            </a:pPr>
            <a:r>
              <a:rPr lang="en-US" sz="1800" dirty="0"/>
              <a:t>	o Sub Connection</a:t>
            </a:r>
          </a:p>
          <a:p>
            <a:pPr marL="0" indent="0">
              <a:buNone/>
            </a:pPr>
            <a:r>
              <a:rPr lang="en-US" sz="1800" dirty="0"/>
              <a:t>	o Jazzman’s at Refinery</a:t>
            </a:r>
          </a:p>
          <a:p>
            <a:pPr marL="0" indent="0">
              <a:buNone/>
            </a:pPr>
            <a:r>
              <a:rPr lang="en-US" sz="1800" dirty="0"/>
              <a:t>	o The Rig</a:t>
            </a:r>
          </a:p>
          <a:p>
            <a:r>
              <a:rPr lang="en-US" sz="1800" b="1" dirty="0"/>
              <a:t>Cue Area:</a:t>
            </a:r>
            <a:r>
              <a:rPr lang="en-US" sz="1800" dirty="0"/>
              <a:t> Cue areas for Grill and Sub Connection will be established</a:t>
            </a:r>
          </a:p>
          <a:p>
            <a:r>
              <a:rPr lang="en-US" sz="1800" b="1" dirty="0"/>
              <a:t>Cashier Area: </a:t>
            </a:r>
            <a:r>
              <a:rPr lang="en-US" sz="1800" dirty="0"/>
              <a:t>Plexiglass barriers in front of all registers</a:t>
            </a:r>
          </a:p>
          <a:p>
            <a:pPr marL="0" indent="0">
              <a:buNone/>
            </a:pPr>
            <a:endParaRPr lang="en-US" sz="1800" dirty="0"/>
          </a:p>
          <a:p>
            <a:endParaRPr lang="en-US" dirty="0"/>
          </a:p>
        </p:txBody>
      </p:sp>
    </p:spTree>
    <p:extLst>
      <p:ext uri="{BB962C8B-B14F-4D97-AF65-F5344CB8AC3E}">
        <p14:creationId xmlns:p14="http://schemas.microsoft.com/office/powerpoint/2010/main" val="6153070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81cbc62-9c94-4650-91c8-fbcdad032e96">65M42YJNURMD-84795076-1</_dlc_DocId>
    <_dlc_DocIdUrl xmlns="881cbc62-9c94-4650-91c8-fbcdad032e96">
      <Url>https://edit.findlay.edu/oiler-start-safe-and-stay-safe/_layouts/15/DocIdRedir.aspx?ID=65M42YJNURMD-84795076-1</Url>
      <Description>65M42YJNURMD-84795076-1</Description>
    </_dlc_DocIdUrl>
    <_dlc_DocIdPersistId xmlns="881cbc62-9c94-4650-91c8-fbcdad032e96">false</_dlc_DocIdPersistId>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F865791039E614EBA3EEB0AB5E192CF" ma:contentTypeVersion="2" ma:contentTypeDescription="Create a new document." ma:contentTypeScope="" ma:versionID="ed6d35dd3acd032eb36ff0dd69be4795">
  <xsd:schema xmlns:xsd="http://www.w3.org/2001/XMLSchema" xmlns:xs="http://www.w3.org/2001/XMLSchema" xmlns:p="http://schemas.microsoft.com/office/2006/metadata/properties" xmlns:ns1="http://schemas.microsoft.com/sharepoint/v3" xmlns:ns2="881cbc62-9c94-4650-91c8-fbcdad032e96" targetNamespace="http://schemas.microsoft.com/office/2006/metadata/properties" ma:root="true" ma:fieldsID="728866acfd14790ff509296a461119cf" ns1:_="" ns2:_="">
    <xsd:import namespace="http://schemas.microsoft.com/sharepoint/v3"/>
    <xsd:import namespace="881cbc62-9c94-4650-91c8-fbcdad032e9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CEF9D8-DB07-4E69-A7C7-35DC9B4CA80B}"/>
</file>

<file path=customXml/itemProps2.xml><?xml version="1.0" encoding="utf-8"?>
<ds:datastoreItem xmlns:ds="http://schemas.openxmlformats.org/officeDocument/2006/customXml" ds:itemID="{C0EC0F82-6197-43B4-BA0C-7FB8700BD24D}"/>
</file>

<file path=customXml/itemProps3.xml><?xml version="1.0" encoding="utf-8"?>
<ds:datastoreItem xmlns:ds="http://schemas.openxmlformats.org/officeDocument/2006/customXml" ds:itemID="{99DD4746-56AF-4145-9A74-25411276E35C}"/>
</file>

<file path=customXml/itemProps4.xml><?xml version="1.0" encoding="utf-8"?>
<ds:datastoreItem xmlns:ds="http://schemas.openxmlformats.org/officeDocument/2006/customXml" ds:itemID="{52BF82A4-3561-4204-B871-C6F8FFF31A36}"/>
</file>

<file path=docProps/app.xml><?xml version="1.0" encoding="utf-8"?>
<Properties xmlns="http://schemas.openxmlformats.org/officeDocument/2006/extended-properties" xmlns:vt="http://schemas.openxmlformats.org/officeDocument/2006/docPropsVTypes">
  <Template>Office Theme</Template>
  <TotalTime>515</TotalTime>
  <Words>1554</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Museo 700</vt:lpstr>
      <vt:lpstr>Wingdings</vt:lpstr>
      <vt:lpstr>Office Theme</vt:lpstr>
      <vt:lpstr>    Covid-19 Dining Services Changes  Goal: Adjust menu, style of service and dining areas for the safety of Dining Customer and Dining Services Employees while dining and working in Henderson, Refinery, Jazzmans at AMU, Derricks Hangout and Catering.</vt:lpstr>
      <vt:lpstr>PowerPoint Presentation</vt:lpstr>
      <vt:lpstr>Employee Expectations</vt:lpstr>
      <vt:lpstr>Henderson Dining Hall</vt:lpstr>
      <vt:lpstr>Henderson Dining Hall (continued)</vt:lpstr>
      <vt:lpstr>Henderson Dining Hall (continued)</vt:lpstr>
      <vt:lpstr>Simply To Go (Henderson Dining Hall)</vt:lpstr>
      <vt:lpstr>Refinery</vt:lpstr>
      <vt:lpstr>Refinery (continued)</vt:lpstr>
      <vt:lpstr>Refinery (continued)</vt:lpstr>
      <vt:lpstr>Jazzmans @ AMU</vt:lpstr>
      <vt:lpstr>Catering</vt:lpstr>
      <vt:lpstr>Meal Plans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Kevin Collert</dc:creator>
  <cp:lastModifiedBy>Dave Emsweller</cp:lastModifiedBy>
  <cp:revision>27</cp:revision>
  <dcterms:created xsi:type="dcterms:W3CDTF">2016-02-10T20:28:14Z</dcterms:created>
  <dcterms:modified xsi:type="dcterms:W3CDTF">2020-07-20T18:55:08Z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0x0101004F865791039E614EBA3EEB0AB5E192CF</vt:lpwstr>
  </property>
  <property fmtid="{D5CDD505-2E9C-101B-9397-08002B2CF9AE}" pid="3" name="_dlc_DocIdItemGuid">
    <vt:lpwstr>7f9825b5-2ee8-4558-8eb2-77b3efd34833</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