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5"/>
  </p:sldMasterIdLst>
  <p:notesMasterIdLst>
    <p:notesMasterId r:id="rId18"/>
  </p:notesMasterIdLst>
  <p:sldIdLst>
    <p:sldId id="256" r:id="rId6"/>
    <p:sldId id="272" r:id="rId7"/>
    <p:sldId id="274" r:id="rId8"/>
    <p:sldId id="281" r:id="rId9"/>
    <p:sldId id="260" r:id="rId10"/>
    <p:sldId id="280" r:id="rId11"/>
    <p:sldId id="282" r:id="rId12"/>
    <p:sldId id="289" r:id="rId13"/>
    <p:sldId id="290" r:id="rId14"/>
    <p:sldId id="291" r:id="rId15"/>
    <p:sldId id="288" r:id="rId16"/>
    <p:sldId id="276"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200"/>
    <a:srgbClr val="FF7C00"/>
    <a:srgbClr val="00A3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3"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AE343A3-448E-C642-80FC-99A70DCA14D4}" type="doc">
      <dgm:prSet loTypeId="urn:microsoft.com/office/officeart/2005/8/layout/StepDownProcess" loCatId="" qsTypeId="urn:microsoft.com/office/officeart/2005/8/quickstyle/simple1" qsCatId="simple" csTypeId="urn:microsoft.com/office/officeart/2005/8/colors/accent1_2" csCatId="accent1" phldr="1"/>
      <dgm:spPr/>
      <dgm:t>
        <a:bodyPr/>
        <a:lstStyle/>
        <a:p>
          <a:endParaRPr lang="en-US"/>
        </a:p>
      </dgm:t>
    </dgm:pt>
    <dgm:pt modelId="{D24A8A3C-A99F-5145-8C25-B1D2F0A6D598}">
      <dgm:prSet phldrT="[Text]"/>
      <dgm:spPr/>
      <dgm:t>
        <a:bodyPr/>
        <a:lstStyle/>
        <a:p>
          <a:r>
            <a:rPr lang="en-US" dirty="0"/>
            <a:t>$7,000</a:t>
          </a:r>
        </a:p>
      </dgm:t>
    </dgm:pt>
    <dgm:pt modelId="{9DC6EA65-978E-5544-B19D-D6C5D91CE3B3}" type="parTrans" cxnId="{A6FFE76F-E8F2-B744-8448-60AE628B17EF}">
      <dgm:prSet/>
      <dgm:spPr/>
      <dgm:t>
        <a:bodyPr/>
        <a:lstStyle/>
        <a:p>
          <a:endParaRPr lang="en-US"/>
        </a:p>
      </dgm:t>
    </dgm:pt>
    <dgm:pt modelId="{2F460BC2-F20D-C54F-A27B-ADBD27760162}" type="sibTrans" cxnId="{A6FFE76F-E8F2-B744-8448-60AE628B17EF}">
      <dgm:prSet/>
      <dgm:spPr/>
      <dgm:t>
        <a:bodyPr/>
        <a:lstStyle/>
        <a:p>
          <a:endParaRPr lang="en-US"/>
        </a:p>
      </dgm:t>
    </dgm:pt>
    <dgm:pt modelId="{635789F2-D04E-A141-868B-D16E235E201F}">
      <dgm:prSet phldrT="[Text]" custT="1"/>
      <dgm:spPr/>
      <dgm:t>
        <a:bodyPr/>
        <a:lstStyle/>
        <a:p>
          <a:r>
            <a:rPr lang="en-US" sz="2400" dirty="0"/>
            <a:t>Student spends one semester in IELP level 3, and becomes eligible for UG study.</a:t>
          </a:r>
        </a:p>
      </dgm:t>
    </dgm:pt>
    <dgm:pt modelId="{F0917C4A-B5E4-AB47-9D0F-7C4C3EBF6F0E}" type="parTrans" cxnId="{5A8EFAA2-B4CB-DC45-865A-C78E5ECA14FA}">
      <dgm:prSet/>
      <dgm:spPr/>
      <dgm:t>
        <a:bodyPr/>
        <a:lstStyle/>
        <a:p>
          <a:endParaRPr lang="en-US"/>
        </a:p>
      </dgm:t>
    </dgm:pt>
    <dgm:pt modelId="{62AF5BB2-2306-A641-A9F7-1C771D019C6F}" type="sibTrans" cxnId="{5A8EFAA2-B4CB-DC45-865A-C78E5ECA14FA}">
      <dgm:prSet/>
      <dgm:spPr/>
      <dgm:t>
        <a:bodyPr/>
        <a:lstStyle/>
        <a:p>
          <a:endParaRPr lang="en-US"/>
        </a:p>
      </dgm:t>
    </dgm:pt>
    <dgm:pt modelId="{3DFEEBCE-DE5B-8A4E-BFD1-E76AA3AA086A}">
      <dgm:prSet phldrT="[Text]"/>
      <dgm:spPr/>
      <dgm:t>
        <a:bodyPr/>
        <a:lstStyle/>
        <a:p>
          <a:r>
            <a:rPr lang="en-US" dirty="0"/>
            <a:t>$7,000/</a:t>
          </a:r>
        </a:p>
        <a:p>
          <a:r>
            <a:rPr lang="en-US" dirty="0"/>
            <a:t>7 UG semesters</a:t>
          </a:r>
        </a:p>
      </dgm:t>
    </dgm:pt>
    <dgm:pt modelId="{C922BA81-818C-9843-8BD0-F062962CD3B8}" type="parTrans" cxnId="{AA3F6188-BEA6-3B4F-8962-8AAB9553E65E}">
      <dgm:prSet/>
      <dgm:spPr/>
      <dgm:t>
        <a:bodyPr/>
        <a:lstStyle/>
        <a:p>
          <a:endParaRPr lang="en-US"/>
        </a:p>
      </dgm:t>
    </dgm:pt>
    <dgm:pt modelId="{7448489C-5E43-8F47-86C4-F90E02783A05}" type="sibTrans" cxnId="{AA3F6188-BEA6-3B4F-8962-8AAB9553E65E}">
      <dgm:prSet/>
      <dgm:spPr/>
      <dgm:t>
        <a:bodyPr/>
        <a:lstStyle/>
        <a:p>
          <a:endParaRPr lang="en-US"/>
        </a:p>
      </dgm:t>
    </dgm:pt>
    <dgm:pt modelId="{35E72A19-4331-FE45-9883-FDA334B663CB}">
      <dgm:prSet phldrT="[Text]" custT="1"/>
      <dgm:spPr/>
      <dgm:t>
        <a:bodyPr/>
        <a:lstStyle/>
        <a:p>
          <a:r>
            <a:rPr lang="en-US" sz="2400" dirty="0"/>
            <a:t>IELP tuition converts into a tuition credit for UG study. </a:t>
          </a:r>
        </a:p>
      </dgm:t>
    </dgm:pt>
    <dgm:pt modelId="{570C8C15-1C2C-F748-8096-FFBD83CEB6C3}" type="parTrans" cxnId="{E3A3EE35-4A30-9B4D-B87B-CE8B6CD3966D}">
      <dgm:prSet/>
      <dgm:spPr/>
      <dgm:t>
        <a:bodyPr/>
        <a:lstStyle/>
        <a:p>
          <a:endParaRPr lang="en-US"/>
        </a:p>
      </dgm:t>
    </dgm:pt>
    <dgm:pt modelId="{18A9A350-C407-FE46-9B14-875F1A8EB44D}" type="sibTrans" cxnId="{E3A3EE35-4A30-9B4D-B87B-CE8B6CD3966D}">
      <dgm:prSet/>
      <dgm:spPr/>
      <dgm:t>
        <a:bodyPr/>
        <a:lstStyle/>
        <a:p>
          <a:endParaRPr lang="en-US"/>
        </a:p>
      </dgm:t>
    </dgm:pt>
    <dgm:pt modelId="{B6B509BC-B9CC-FF43-8BA5-29A2E6BAE7E0}">
      <dgm:prSet phldrT="[Text]"/>
      <dgm:spPr/>
      <dgm:t>
        <a:bodyPr/>
        <a:lstStyle/>
        <a:p>
          <a:r>
            <a:rPr lang="en-US" dirty="0"/>
            <a:t>IELP Advantage Credit = $1,000</a:t>
          </a:r>
        </a:p>
      </dgm:t>
    </dgm:pt>
    <dgm:pt modelId="{7B74BC6A-7721-0845-946D-BCC0508A292F}" type="parTrans" cxnId="{07420470-00DD-CA49-AC84-FD1021CB4EB4}">
      <dgm:prSet/>
      <dgm:spPr/>
      <dgm:t>
        <a:bodyPr/>
        <a:lstStyle/>
        <a:p>
          <a:endParaRPr lang="en-US"/>
        </a:p>
      </dgm:t>
    </dgm:pt>
    <dgm:pt modelId="{7C8BE473-3E71-E643-AB8D-41A9F40F8D5D}" type="sibTrans" cxnId="{07420470-00DD-CA49-AC84-FD1021CB4EB4}">
      <dgm:prSet/>
      <dgm:spPr/>
      <dgm:t>
        <a:bodyPr/>
        <a:lstStyle/>
        <a:p>
          <a:endParaRPr lang="en-US"/>
        </a:p>
      </dgm:t>
    </dgm:pt>
    <dgm:pt modelId="{C5E1A8E3-6838-CC47-A117-2EC5FC8A2ED6}">
      <dgm:prSet phldrT="[Text]"/>
      <dgm:spPr/>
      <dgm:t>
        <a:bodyPr/>
        <a:lstStyle/>
        <a:p>
          <a:r>
            <a:rPr lang="en-US" dirty="0"/>
            <a:t>Student earns IELP Advantage each of 7 semesters of UG</a:t>
          </a:r>
        </a:p>
      </dgm:t>
    </dgm:pt>
    <dgm:pt modelId="{0F7FCF77-6125-7D4D-A664-5BBFC67751E5}" type="parTrans" cxnId="{1F08FDB6-AF77-2A43-913C-D720325C228D}">
      <dgm:prSet/>
      <dgm:spPr/>
      <dgm:t>
        <a:bodyPr/>
        <a:lstStyle/>
        <a:p>
          <a:endParaRPr lang="en-US"/>
        </a:p>
      </dgm:t>
    </dgm:pt>
    <dgm:pt modelId="{FA4D7946-991F-1F4A-BA26-571FA1F7BA27}" type="sibTrans" cxnId="{1F08FDB6-AF77-2A43-913C-D720325C228D}">
      <dgm:prSet/>
      <dgm:spPr/>
      <dgm:t>
        <a:bodyPr/>
        <a:lstStyle/>
        <a:p>
          <a:endParaRPr lang="en-US"/>
        </a:p>
      </dgm:t>
    </dgm:pt>
    <dgm:pt modelId="{71E6A213-6A6D-F04C-831A-31DB8FFAEF1F}" type="pres">
      <dgm:prSet presAssocID="{4AE343A3-448E-C642-80FC-99A70DCA14D4}" presName="rootnode" presStyleCnt="0">
        <dgm:presLayoutVars>
          <dgm:chMax/>
          <dgm:chPref/>
          <dgm:dir/>
          <dgm:animLvl val="lvl"/>
        </dgm:presLayoutVars>
      </dgm:prSet>
      <dgm:spPr/>
    </dgm:pt>
    <dgm:pt modelId="{AA128E83-704C-9A42-B3BC-49231E231F69}" type="pres">
      <dgm:prSet presAssocID="{D24A8A3C-A99F-5145-8C25-B1D2F0A6D598}" presName="composite" presStyleCnt="0"/>
      <dgm:spPr/>
    </dgm:pt>
    <dgm:pt modelId="{1F79BFE7-CE15-1644-BAFA-BD199F33D77D}" type="pres">
      <dgm:prSet presAssocID="{D24A8A3C-A99F-5145-8C25-B1D2F0A6D598}" presName="bentUpArrow1" presStyleLbl="alignImgPlace1" presStyleIdx="0" presStyleCnt="2"/>
      <dgm:spPr/>
    </dgm:pt>
    <dgm:pt modelId="{106F7BC3-D05E-134B-ACED-1F3827A2CE94}" type="pres">
      <dgm:prSet presAssocID="{D24A8A3C-A99F-5145-8C25-B1D2F0A6D598}" presName="ParentText" presStyleLbl="node1" presStyleIdx="0" presStyleCnt="3">
        <dgm:presLayoutVars>
          <dgm:chMax val="1"/>
          <dgm:chPref val="1"/>
          <dgm:bulletEnabled val="1"/>
        </dgm:presLayoutVars>
      </dgm:prSet>
      <dgm:spPr/>
    </dgm:pt>
    <dgm:pt modelId="{07C3E642-C615-A142-9BBE-816C3B5087B6}" type="pres">
      <dgm:prSet presAssocID="{D24A8A3C-A99F-5145-8C25-B1D2F0A6D598}" presName="ChildText" presStyleLbl="revTx" presStyleIdx="0" presStyleCnt="3" custScaleX="463013" custLinFactX="93148" custLinFactNeighborX="100000" custLinFactNeighborY="-762">
        <dgm:presLayoutVars>
          <dgm:chMax val="0"/>
          <dgm:chPref val="0"/>
          <dgm:bulletEnabled val="1"/>
        </dgm:presLayoutVars>
      </dgm:prSet>
      <dgm:spPr/>
    </dgm:pt>
    <dgm:pt modelId="{037077D2-6815-6E43-8C98-056980717FF2}" type="pres">
      <dgm:prSet presAssocID="{2F460BC2-F20D-C54F-A27B-ADBD27760162}" presName="sibTrans" presStyleCnt="0"/>
      <dgm:spPr/>
    </dgm:pt>
    <dgm:pt modelId="{D9A217AC-E3D4-E047-950B-78E1191F7A6D}" type="pres">
      <dgm:prSet presAssocID="{3DFEEBCE-DE5B-8A4E-BFD1-E76AA3AA086A}" presName="composite" presStyleCnt="0"/>
      <dgm:spPr/>
    </dgm:pt>
    <dgm:pt modelId="{9678BCE0-E79B-DC4E-AE73-D507C0928D73}" type="pres">
      <dgm:prSet presAssocID="{3DFEEBCE-DE5B-8A4E-BFD1-E76AA3AA086A}" presName="bentUpArrow1" presStyleLbl="alignImgPlace1" presStyleIdx="1" presStyleCnt="2"/>
      <dgm:spPr/>
    </dgm:pt>
    <dgm:pt modelId="{E75426B2-F8B5-3B4F-A770-16032B02ADB9}" type="pres">
      <dgm:prSet presAssocID="{3DFEEBCE-DE5B-8A4E-BFD1-E76AA3AA086A}" presName="ParentText" presStyleLbl="node1" presStyleIdx="1" presStyleCnt="3" custScaleX="118943">
        <dgm:presLayoutVars>
          <dgm:chMax val="1"/>
          <dgm:chPref val="1"/>
          <dgm:bulletEnabled val="1"/>
        </dgm:presLayoutVars>
      </dgm:prSet>
      <dgm:spPr/>
    </dgm:pt>
    <dgm:pt modelId="{DB618299-0D91-3241-93A4-B9250F821CA6}" type="pres">
      <dgm:prSet presAssocID="{3DFEEBCE-DE5B-8A4E-BFD1-E76AA3AA086A}" presName="ChildText" presStyleLbl="revTx" presStyleIdx="1" presStyleCnt="3" custScaleX="316763" custLinFactX="38005" custLinFactNeighborX="100000" custLinFactNeighborY="-963">
        <dgm:presLayoutVars>
          <dgm:chMax val="0"/>
          <dgm:chPref val="0"/>
          <dgm:bulletEnabled val="1"/>
        </dgm:presLayoutVars>
      </dgm:prSet>
      <dgm:spPr/>
    </dgm:pt>
    <dgm:pt modelId="{33F351AD-EBBA-154A-A45D-B156F2B695B0}" type="pres">
      <dgm:prSet presAssocID="{7448489C-5E43-8F47-86C4-F90E02783A05}" presName="sibTrans" presStyleCnt="0"/>
      <dgm:spPr/>
    </dgm:pt>
    <dgm:pt modelId="{0BC5ED19-A019-1646-8C12-410F36E187A8}" type="pres">
      <dgm:prSet presAssocID="{B6B509BC-B9CC-FF43-8BA5-29A2E6BAE7E0}" presName="composite" presStyleCnt="0"/>
      <dgm:spPr/>
    </dgm:pt>
    <dgm:pt modelId="{FC9A7FBF-8995-3246-A9B5-84EB9AC357D1}" type="pres">
      <dgm:prSet presAssocID="{B6B509BC-B9CC-FF43-8BA5-29A2E6BAE7E0}" presName="ParentText" presStyleLbl="node1" presStyleIdx="2" presStyleCnt="3" custLinFactNeighborX="-14163" custLinFactNeighborY="-778">
        <dgm:presLayoutVars>
          <dgm:chMax val="1"/>
          <dgm:chPref val="1"/>
          <dgm:bulletEnabled val="1"/>
        </dgm:presLayoutVars>
      </dgm:prSet>
      <dgm:spPr/>
    </dgm:pt>
    <dgm:pt modelId="{CC14A4E5-F207-4945-9193-611D67835160}" type="pres">
      <dgm:prSet presAssocID="{B6B509BC-B9CC-FF43-8BA5-29A2E6BAE7E0}" presName="FinalChildText" presStyleLbl="revTx" presStyleIdx="2" presStyleCnt="3" custScaleX="193871" custLinFactNeighborX="64410" custLinFactNeighborY="-4814">
        <dgm:presLayoutVars>
          <dgm:chMax val="0"/>
          <dgm:chPref val="0"/>
          <dgm:bulletEnabled val="1"/>
        </dgm:presLayoutVars>
      </dgm:prSet>
      <dgm:spPr/>
    </dgm:pt>
  </dgm:ptLst>
  <dgm:cxnLst>
    <dgm:cxn modelId="{3B8AC007-9B12-0A49-9F36-5B917C7DA7F0}" type="presOf" srcId="{4AE343A3-448E-C642-80FC-99A70DCA14D4}" destId="{71E6A213-6A6D-F04C-831A-31DB8FFAEF1F}" srcOrd="0" destOrd="0" presId="urn:microsoft.com/office/officeart/2005/8/layout/StepDownProcess"/>
    <dgm:cxn modelId="{F9964A32-61C8-A145-AB64-2A3DFF9A5BAA}" type="presOf" srcId="{35E72A19-4331-FE45-9883-FDA334B663CB}" destId="{DB618299-0D91-3241-93A4-B9250F821CA6}" srcOrd="0" destOrd="0" presId="urn:microsoft.com/office/officeart/2005/8/layout/StepDownProcess"/>
    <dgm:cxn modelId="{E3A3EE35-4A30-9B4D-B87B-CE8B6CD3966D}" srcId="{3DFEEBCE-DE5B-8A4E-BFD1-E76AA3AA086A}" destId="{35E72A19-4331-FE45-9883-FDA334B663CB}" srcOrd="0" destOrd="0" parTransId="{570C8C15-1C2C-F748-8096-FFBD83CEB6C3}" sibTransId="{18A9A350-C407-FE46-9B14-875F1A8EB44D}"/>
    <dgm:cxn modelId="{812BED63-C11D-5541-8957-4F6CA47C5CC7}" type="presOf" srcId="{B6B509BC-B9CC-FF43-8BA5-29A2E6BAE7E0}" destId="{FC9A7FBF-8995-3246-A9B5-84EB9AC357D1}" srcOrd="0" destOrd="0" presId="urn:microsoft.com/office/officeart/2005/8/layout/StepDownProcess"/>
    <dgm:cxn modelId="{A6FFE76F-E8F2-B744-8448-60AE628B17EF}" srcId="{4AE343A3-448E-C642-80FC-99A70DCA14D4}" destId="{D24A8A3C-A99F-5145-8C25-B1D2F0A6D598}" srcOrd="0" destOrd="0" parTransId="{9DC6EA65-978E-5544-B19D-D6C5D91CE3B3}" sibTransId="{2F460BC2-F20D-C54F-A27B-ADBD27760162}"/>
    <dgm:cxn modelId="{07420470-00DD-CA49-AC84-FD1021CB4EB4}" srcId="{4AE343A3-448E-C642-80FC-99A70DCA14D4}" destId="{B6B509BC-B9CC-FF43-8BA5-29A2E6BAE7E0}" srcOrd="2" destOrd="0" parTransId="{7B74BC6A-7721-0845-946D-BCC0508A292F}" sibTransId="{7C8BE473-3E71-E643-AB8D-41A9F40F8D5D}"/>
    <dgm:cxn modelId="{AA3F6188-BEA6-3B4F-8962-8AAB9553E65E}" srcId="{4AE343A3-448E-C642-80FC-99A70DCA14D4}" destId="{3DFEEBCE-DE5B-8A4E-BFD1-E76AA3AA086A}" srcOrd="1" destOrd="0" parTransId="{C922BA81-818C-9843-8BD0-F062962CD3B8}" sibTransId="{7448489C-5E43-8F47-86C4-F90E02783A05}"/>
    <dgm:cxn modelId="{5A8EFAA2-B4CB-DC45-865A-C78E5ECA14FA}" srcId="{D24A8A3C-A99F-5145-8C25-B1D2F0A6D598}" destId="{635789F2-D04E-A141-868B-D16E235E201F}" srcOrd="0" destOrd="0" parTransId="{F0917C4A-B5E4-AB47-9D0F-7C4C3EBF6F0E}" sibTransId="{62AF5BB2-2306-A641-A9F7-1C771D019C6F}"/>
    <dgm:cxn modelId="{4CEA59A5-A080-904C-871A-5F7EDD38EBFA}" type="presOf" srcId="{3DFEEBCE-DE5B-8A4E-BFD1-E76AA3AA086A}" destId="{E75426B2-F8B5-3B4F-A770-16032B02ADB9}" srcOrd="0" destOrd="0" presId="urn:microsoft.com/office/officeart/2005/8/layout/StepDownProcess"/>
    <dgm:cxn modelId="{723909AB-08DC-AC45-9D5C-F018BAC27937}" type="presOf" srcId="{D24A8A3C-A99F-5145-8C25-B1D2F0A6D598}" destId="{106F7BC3-D05E-134B-ACED-1F3827A2CE94}" srcOrd="0" destOrd="0" presId="urn:microsoft.com/office/officeart/2005/8/layout/StepDownProcess"/>
    <dgm:cxn modelId="{1F08FDB6-AF77-2A43-913C-D720325C228D}" srcId="{B6B509BC-B9CC-FF43-8BA5-29A2E6BAE7E0}" destId="{C5E1A8E3-6838-CC47-A117-2EC5FC8A2ED6}" srcOrd="0" destOrd="0" parTransId="{0F7FCF77-6125-7D4D-A664-5BBFC67751E5}" sibTransId="{FA4D7946-991F-1F4A-BA26-571FA1F7BA27}"/>
    <dgm:cxn modelId="{12586FE2-0382-8346-81E4-070D79BC9B7E}" type="presOf" srcId="{C5E1A8E3-6838-CC47-A117-2EC5FC8A2ED6}" destId="{CC14A4E5-F207-4945-9193-611D67835160}" srcOrd="0" destOrd="0" presId="urn:microsoft.com/office/officeart/2005/8/layout/StepDownProcess"/>
    <dgm:cxn modelId="{C54D55F3-1EE9-6546-ABB3-7A1BDB09003D}" type="presOf" srcId="{635789F2-D04E-A141-868B-D16E235E201F}" destId="{07C3E642-C615-A142-9BBE-816C3B5087B6}" srcOrd="0" destOrd="0" presId="urn:microsoft.com/office/officeart/2005/8/layout/StepDownProcess"/>
    <dgm:cxn modelId="{E5F74000-7BC4-F64C-A3AD-C6CC44489FEE}" type="presParOf" srcId="{71E6A213-6A6D-F04C-831A-31DB8FFAEF1F}" destId="{AA128E83-704C-9A42-B3BC-49231E231F69}" srcOrd="0" destOrd="0" presId="urn:microsoft.com/office/officeart/2005/8/layout/StepDownProcess"/>
    <dgm:cxn modelId="{AF638701-3460-F647-A1C8-624CE9398F79}" type="presParOf" srcId="{AA128E83-704C-9A42-B3BC-49231E231F69}" destId="{1F79BFE7-CE15-1644-BAFA-BD199F33D77D}" srcOrd="0" destOrd="0" presId="urn:microsoft.com/office/officeart/2005/8/layout/StepDownProcess"/>
    <dgm:cxn modelId="{8BD08A89-B98D-0F4A-8767-470E028D4CFF}" type="presParOf" srcId="{AA128E83-704C-9A42-B3BC-49231E231F69}" destId="{106F7BC3-D05E-134B-ACED-1F3827A2CE94}" srcOrd="1" destOrd="0" presId="urn:microsoft.com/office/officeart/2005/8/layout/StepDownProcess"/>
    <dgm:cxn modelId="{4CA02466-EFF5-E447-BD05-BF4980B37F99}" type="presParOf" srcId="{AA128E83-704C-9A42-B3BC-49231E231F69}" destId="{07C3E642-C615-A142-9BBE-816C3B5087B6}" srcOrd="2" destOrd="0" presId="urn:microsoft.com/office/officeart/2005/8/layout/StepDownProcess"/>
    <dgm:cxn modelId="{6D2A88E7-230A-0741-A069-7A3F7D4D94C4}" type="presParOf" srcId="{71E6A213-6A6D-F04C-831A-31DB8FFAEF1F}" destId="{037077D2-6815-6E43-8C98-056980717FF2}" srcOrd="1" destOrd="0" presId="urn:microsoft.com/office/officeart/2005/8/layout/StepDownProcess"/>
    <dgm:cxn modelId="{DE857EFC-5F7C-E64E-BA07-08B2E87F293C}" type="presParOf" srcId="{71E6A213-6A6D-F04C-831A-31DB8FFAEF1F}" destId="{D9A217AC-E3D4-E047-950B-78E1191F7A6D}" srcOrd="2" destOrd="0" presId="urn:microsoft.com/office/officeart/2005/8/layout/StepDownProcess"/>
    <dgm:cxn modelId="{6C87C1AA-1CBB-9144-A8BB-2A52D0AD64CA}" type="presParOf" srcId="{D9A217AC-E3D4-E047-950B-78E1191F7A6D}" destId="{9678BCE0-E79B-DC4E-AE73-D507C0928D73}" srcOrd="0" destOrd="0" presId="urn:microsoft.com/office/officeart/2005/8/layout/StepDownProcess"/>
    <dgm:cxn modelId="{5C3B900D-7A05-4348-91B8-F2203B5A3A8C}" type="presParOf" srcId="{D9A217AC-E3D4-E047-950B-78E1191F7A6D}" destId="{E75426B2-F8B5-3B4F-A770-16032B02ADB9}" srcOrd="1" destOrd="0" presId="urn:microsoft.com/office/officeart/2005/8/layout/StepDownProcess"/>
    <dgm:cxn modelId="{033D477F-C27D-384B-A8A5-F3A18FDA6FEA}" type="presParOf" srcId="{D9A217AC-E3D4-E047-950B-78E1191F7A6D}" destId="{DB618299-0D91-3241-93A4-B9250F821CA6}" srcOrd="2" destOrd="0" presId="urn:microsoft.com/office/officeart/2005/8/layout/StepDownProcess"/>
    <dgm:cxn modelId="{1ED32CEA-865A-1740-B8D7-2EDA07760378}" type="presParOf" srcId="{71E6A213-6A6D-F04C-831A-31DB8FFAEF1F}" destId="{33F351AD-EBBA-154A-A45D-B156F2B695B0}" srcOrd="3" destOrd="0" presId="urn:microsoft.com/office/officeart/2005/8/layout/StepDownProcess"/>
    <dgm:cxn modelId="{5634722B-174B-4647-865F-567CF06BF75D}" type="presParOf" srcId="{71E6A213-6A6D-F04C-831A-31DB8FFAEF1F}" destId="{0BC5ED19-A019-1646-8C12-410F36E187A8}" srcOrd="4" destOrd="0" presId="urn:microsoft.com/office/officeart/2005/8/layout/StepDownProcess"/>
    <dgm:cxn modelId="{4318425E-1468-B541-A234-41DA39AAB20E}" type="presParOf" srcId="{0BC5ED19-A019-1646-8C12-410F36E187A8}" destId="{FC9A7FBF-8995-3246-A9B5-84EB9AC357D1}" srcOrd="0" destOrd="0" presId="urn:microsoft.com/office/officeart/2005/8/layout/StepDownProcess"/>
    <dgm:cxn modelId="{37234F74-075D-6647-B242-14BECE27793D}" type="presParOf" srcId="{0BC5ED19-A019-1646-8C12-410F36E187A8}" destId="{CC14A4E5-F207-4945-9193-611D67835160}"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AE343A3-448E-C642-80FC-99A70DCA14D4}" type="doc">
      <dgm:prSet loTypeId="urn:microsoft.com/office/officeart/2005/8/layout/StepDownProcess" loCatId="" qsTypeId="urn:microsoft.com/office/officeart/2005/8/quickstyle/simple1" qsCatId="simple" csTypeId="urn:microsoft.com/office/officeart/2005/8/colors/accent1_2" csCatId="accent1" phldr="1"/>
      <dgm:spPr/>
      <dgm:t>
        <a:bodyPr/>
        <a:lstStyle/>
        <a:p>
          <a:endParaRPr lang="en-US"/>
        </a:p>
      </dgm:t>
    </dgm:pt>
    <dgm:pt modelId="{D24A8A3C-A99F-5145-8C25-B1D2F0A6D598}">
      <dgm:prSet phldrT="[Text]"/>
      <dgm:spPr/>
      <dgm:t>
        <a:bodyPr/>
        <a:lstStyle/>
        <a:p>
          <a:r>
            <a:rPr lang="en-US" dirty="0"/>
            <a:t>$14,000</a:t>
          </a:r>
        </a:p>
      </dgm:t>
    </dgm:pt>
    <dgm:pt modelId="{9DC6EA65-978E-5544-B19D-D6C5D91CE3B3}" type="parTrans" cxnId="{A6FFE76F-E8F2-B744-8448-60AE628B17EF}">
      <dgm:prSet/>
      <dgm:spPr/>
      <dgm:t>
        <a:bodyPr/>
        <a:lstStyle/>
        <a:p>
          <a:endParaRPr lang="en-US"/>
        </a:p>
      </dgm:t>
    </dgm:pt>
    <dgm:pt modelId="{2F460BC2-F20D-C54F-A27B-ADBD27760162}" type="sibTrans" cxnId="{A6FFE76F-E8F2-B744-8448-60AE628B17EF}">
      <dgm:prSet/>
      <dgm:spPr/>
      <dgm:t>
        <a:bodyPr/>
        <a:lstStyle/>
        <a:p>
          <a:endParaRPr lang="en-US"/>
        </a:p>
      </dgm:t>
    </dgm:pt>
    <dgm:pt modelId="{635789F2-D04E-A141-868B-D16E235E201F}">
      <dgm:prSet phldrT="[Text]" custT="1"/>
      <dgm:spPr/>
      <dgm:t>
        <a:bodyPr/>
        <a:lstStyle/>
        <a:p>
          <a:r>
            <a:rPr lang="en-US" sz="2400" dirty="0"/>
            <a:t>Student spends two semesters in IELP levels 2 and 3, and becomes eligible for UG study.</a:t>
          </a:r>
        </a:p>
      </dgm:t>
    </dgm:pt>
    <dgm:pt modelId="{F0917C4A-B5E4-AB47-9D0F-7C4C3EBF6F0E}" type="parTrans" cxnId="{5A8EFAA2-B4CB-DC45-865A-C78E5ECA14FA}">
      <dgm:prSet/>
      <dgm:spPr/>
      <dgm:t>
        <a:bodyPr/>
        <a:lstStyle/>
        <a:p>
          <a:endParaRPr lang="en-US"/>
        </a:p>
      </dgm:t>
    </dgm:pt>
    <dgm:pt modelId="{62AF5BB2-2306-A641-A9F7-1C771D019C6F}" type="sibTrans" cxnId="{5A8EFAA2-B4CB-DC45-865A-C78E5ECA14FA}">
      <dgm:prSet/>
      <dgm:spPr/>
      <dgm:t>
        <a:bodyPr/>
        <a:lstStyle/>
        <a:p>
          <a:endParaRPr lang="en-US"/>
        </a:p>
      </dgm:t>
    </dgm:pt>
    <dgm:pt modelId="{3DFEEBCE-DE5B-8A4E-BFD1-E76AA3AA086A}">
      <dgm:prSet phldrT="[Text]"/>
      <dgm:spPr/>
      <dgm:t>
        <a:bodyPr/>
        <a:lstStyle/>
        <a:p>
          <a:r>
            <a:rPr lang="en-US" dirty="0"/>
            <a:t>$14,000/</a:t>
          </a:r>
        </a:p>
        <a:p>
          <a:r>
            <a:rPr lang="en-US" dirty="0"/>
            <a:t>7 UG semesters</a:t>
          </a:r>
        </a:p>
      </dgm:t>
    </dgm:pt>
    <dgm:pt modelId="{C922BA81-818C-9843-8BD0-F062962CD3B8}" type="parTrans" cxnId="{AA3F6188-BEA6-3B4F-8962-8AAB9553E65E}">
      <dgm:prSet/>
      <dgm:spPr/>
      <dgm:t>
        <a:bodyPr/>
        <a:lstStyle/>
        <a:p>
          <a:endParaRPr lang="en-US"/>
        </a:p>
      </dgm:t>
    </dgm:pt>
    <dgm:pt modelId="{7448489C-5E43-8F47-86C4-F90E02783A05}" type="sibTrans" cxnId="{AA3F6188-BEA6-3B4F-8962-8AAB9553E65E}">
      <dgm:prSet/>
      <dgm:spPr/>
      <dgm:t>
        <a:bodyPr/>
        <a:lstStyle/>
        <a:p>
          <a:endParaRPr lang="en-US"/>
        </a:p>
      </dgm:t>
    </dgm:pt>
    <dgm:pt modelId="{35E72A19-4331-FE45-9883-FDA334B663CB}">
      <dgm:prSet phldrT="[Text]" custT="1"/>
      <dgm:spPr/>
      <dgm:t>
        <a:bodyPr/>
        <a:lstStyle/>
        <a:p>
          <a:r>
            <a:rPr lang="en-US" sz="2400" dirty="0"/>
            <a:t>IELP tuition converts into a tuition credit for UG study. </a:t>
          </a:r>
        </a:p>
      </dgm:t>
    </dgm:pt>
    <dgm:pt modelId="{570C8C15-1C2C-F748-8096-FFBD83CEB6C3}" type="parTrans" cxnId="{E3A3EE35-4A30-9B4D-B87B-CE8B6CD3966D}">
      <dgm:prSet/>
      <dgm:spPr/>
      <dgm:t>
        <a:bodyPr/>
        <a:lstStyle/>
        <a:p>
          <a:endParaRPr lang="en-US"/>
        </a:p>
      </dgm:t>
    </dgm:pt>
    <dgm:pt modelId="{18A9A350-C407-FE46-9B14-875F1A8EB44D}" type="sibTrans" cxnId="{E3A3EE35-4A30-9B4D-B87B-CE8B6CD3966D}">
      <dgm:prSet/>
      <dgm:spPr/>
      <dgm:t>
        <a:bodyPr/>
        <a:lstStyle/>
        <a:p>
          <a:endParaRPr lang="en-US"/>
        </a:p>
      </dgm:t>
    </dgm:pt>
    <dgm:pt modelId="{B6B509BC-B9CC-FF43-8BA5-29A2E6BAE7E0}">
      <dgm:prSet phldrT="[Text]"/>
      <dgm:spPr/>
      <dgm:t>
        <a:bodyPr/>
        <a:lstStyle/>
        <a:p>
          <a:r>
            <a:rPr lang="en-US" dirty="0"/>
            <a:t>IELP Advantage Credit = $2,000</a:t>
          </a:r>
        </a:p>
      </dgm:t>
    </dgm:pt>
    <dgm:pt modelId="{7B74BC6A-7721-0845-946D-BCC0508A292F}" type="parTrans" cxnId="{07420470-00DD-CA49-AC84-FD1021CB4EB4}">
      <dgm:prSet/>
      <dgm:spPr/>
      <dgm:t>
        <a:bodyPr/>
        <a:lstStyle/>
        <a:p>
          <a:endParaRPr lang="en-US"/>
        </a:p>
      </dgm:t>
    </dgm:pt>
    <dgm:pt modelId="{7C8BE473-3E71-E643-AB8D-41A9F40F8D5D}" type="sibTrans" cxnId="{07420470-00DD-CA49-AC84-FD1021CB4EB4}">
      <dgm:prSet/>
      <dgm:spPr/>
      <dgm:t>
        <a:bodyPr/>
        <a:lstStyle/>
        <a:p>
          <a:endParaRPr lang="en-US"/>
        </a:p>
      </dgm:t>
    </dgm:pt>
    <dgm:pt modelId="{C5E1A8E3-6838-CC47-A117-2EC5FC8A2ED6}">
      <dgm:prSet phldrT="[Text]"/>
      <dgm:spPr/>
      <dgm:t>
        <a:bodyPr/>
        <a:lstStyle/>
        <a:p>
          <a:r>
            <a:rPr lang="en-US" dirty="0"/>
            <a:t>Student earns IELP Advantage each of 7 semesters of UG</a:t>
          </a:r>
        </a:p>
      </dgm:t>
    </dgm:pt>
    <dgm:pt modelId="{0F7FCF77-6125-7D4D-A664-5BBFC67751E5}" type="parTrans" cxnId="{1F08FDB6-AF77-2A43-913C-D720325C228D}">
      <dgm:prSet/>
      <dgm:spPr/>
      <dgm:t>
        <a:bodyPr/>
        <a:lstStyle/>
        <a:p>
          <a:endParaRPr lang="en-US"/>
        </a:p>
      </dgm:t>
    </dgm:pt>
    <dgm:pt modelId="{FA4D7946-991F-1F4A-BA26-571FA1F7BA27}" type="sibTrans" cxnId="{1F08FDB6-AF77-2A43-913C-D720325C228D}">
      <dgm:prSet/>
      <dgm:spPr/>
      <dgm:t>
        <a:bodyPr/>
        <a:lstStyle/>
        <a:p>
          <a:endParaRPr lang="en-US"/>
        </a:p>
      </dgm:t>
    </dgm:pt>
    <dgm:pt modelId="{71E6A213-6A6D-F04C-831A-31DB8FFAEF1F}" type="pres">
      <dgm:prSet presAssocID="{4AE343A3-448E-C642-80FC-99A70DCA14D4}" presName="rootnode" presStyleCnt="0">
        <dgm:presLayoutVars>
          <dgm:chMax/>
          <dgm:chPref/>
          <dgm:dir/>
          <dgm:animLvl val="lvl"/>
        </dgm:presLayoutVars>
      </dgm:prSet>
      <dgm:spPr/>
    </dgm:pt>
    <dgm:pt modelId="{AA128E83-704C-9A42-B3BC-49231E231F69}" type="pres">
      <dgm:prSet presAssocID="{D24A8A3C-A99F-5145-8C25-B1D2F0A6D598}" presName="composite" presStyleCnt="0"/>
      <dgm:spPr/>
    </dgm:pt>
    <dgm:pt modelId="{1F79BFE7-CE15-1644-BAFA-BD199F33D77D}" type="pres">
      <dgm:prSet presAssocID="{D24A8A3C-A99F-5145-8C25-B1D2F0A6D598}" presName="bentUpArrow1" presStyleLbl="alignImgPlace1" presStyleIdx="0" presStyleCnt="2"/>
      <dgm:spPr/>
    </dgm:pt>
    <dgm:pt modelId="{106F7BC3-D05E-134B-ACED-1F3827A2CE94}" type="pres">
      <dgm:prSet presAssocID="{D24A8A3C-A99F-5145-8C25-B1D2F0A6D598}" presName="ParentText" presStyleLbl="node1" presStyleIdx="0" presStyleCnt="3">
        <dgm:presLayoutVars>
          <dgm:chMax val="1"/>
          <dgm:chPref val="1"/>
          <dgm:bulletEnabled val="1"/>
        </dgm:presLayoutVars>
      </dgm:prSet>
      <dgm:spPr/>
    </dgm:pt>
    <dgm:pt modelId="{07C3E642-C615-A142-9BBE-816C3B5087B6}" type="pres">
      <dgm:prSet presAssocID="{D24A8A3C-A99F-5145-8C25-B1D2F0A6D598}" presName="ChildText" presStyleLbl="revTx" presStyleIdx="0" presStyleCnt="3" custScaleX="463013" custLinFactX="93148" custLinFactNeighborX="100000" custLinFactNeighborY="-762">
        <dgm:presLayoutVars>
          <dgm:chMax val="0"/>
          <dgm:chPref val="0"/>
          <dgm:bulletEnabled val="1"/>
        </dgm:presLayoutVars>
      </dgm:prSet>
      <dgm:spPr/>
    </dgm:pt>
    <dgm:pt modelId="{037077D2-6815-6E43-8C98-056980717FF2}" type="pres">
      <dgm:prSet presAssocID="{2F460BC2-F20D-C54F-A27B-ADBD27760162}" presName="sibTrans" presStyleCnt="0"/>
      <dgm:spPr/>
    </dgm:pt>
    <dgm:pt modelId="{D9A217AC-E3D4-E047-950B-78E1191F7A6D}" type="pres">
      <dgm:prSet presAssocID="{3DFEEBCE-DE5B-8A4E-BFD1-E76AA3AA086A}" presName="composite" presStyleCnt="0"/>
      <dgm:spPr/>
    </dgm:pt>
    <dgm:pt modelId="{9678BCE0-E79B-DC4E-AE73-D507C0928D73}" type="pres">
      <dgm:prSet presAssocID="{3DFEEBCE-DE5B-8A4E-BFD1-E76AA3AA086A}" presName="bentUpArrow1" presStyleLbl="alignImgPlace1" presStyleIdx="1" presStyleCnt="2"/>
      <dgm:spPr/>
    </dgm:pt>
    <dgm:pt modelId="{E75426B2-F8B5-3B4F-A770-16032B02ADB9}" type="pres">
      <dgm:prSet presAssocID="{3DFEEBCE-DE5B-8A4E-BFD1-E76AA3AA086A}" presName="ParentText" presStyleLbl="node1" presStyleIdx="1" presStyleCnt="3" custScaleX="118943">
        <dgm:presLayoutVars>
          <dgm:chMax val="1"/>
          <dgm:chPref val="1"/>
          <dgm:bulletEnabled val="1"/>
        </dgm:presLayoutVars>
      </dgm:prSet>
      <dgm:spPr/>
    </dgm:pt>
    <dgm:pt modelId="{DB618299-0D91-3241-93A4-B9250F821CA6}" type="pres">
      <dgm:prSet presAssocID="{3DFEEBCE-DE5B-8A4E-BFD1-E76AA3AA086A}" presName="ChildText" presStyleLbl="revTx" presStyleIdx="1" presStyleCnt="3" custScaleX="316763" custLinFactX="38005" custLinFactNeighborX="100000" custLinFactNeighborY="-963">
        <dgm:presLayoutVars>
          <dgm:chMax val="0"/>
          <dgm:chPref val="0"/>
          <dgm:bulletEnabled val="1"/>
        </dgm:presLayoutVars>
      </dgm:prSet>
      <dgm:spPr/>
    </dgm:pt>
    <dgm:pt modelId="{33F351AD-EBBA-154A-A45D-B156F2B695B0}" type="pres">
      <dgm:prSet presAssocID="{7448489C-5E43-8F47-86C4-F90E02783A05}" presName="sibTrans" presStyleCnt="0"/>
      <dgm:spPr/>
    </dgm:pt>
    <dgm:pt modelId="{0BC5ED19-A019-1646-8C12-410F36E187A8}" type="pres">
      <dgm:prSet presAssocID="{B6B509BC-B9CC-FF43-8BA5-29A2E6BAE7E0}" presName="composite" presStyleCnt="0"/>
      <dgm:spPr/>
    </dgm:pt>
    <dgm:pt modelId="{FC9A7FBF-8995-3246-A9B5-84EB9AC357D1}" type="pres">
      <dgm:prSet presAssocID="{B6B509BC-B9CC-FF43-8BA5-29A2E6BAE7E0}" presName="ParentText" presStyleLbl="node1" presStyleIdx="2" presStyleCnt="3" custLinFactNeighborX="-14163" custLinFactNeighborY="-778">
        <dgm:presLayoutVars>
          <dgm:chMax val="1"/>
          <dgm:chPref val="1"/>
          <dgm:bulletEnabled val="1"/>
        </dgm:presLayoutVars>
      </dgm:prSet>
      <dgm:spPr/>
    </dgm:pt>
    <dgm:pt modelId="{CC14A4E5-F207-4945-9193-611D67835160}" type="pres">
      <dgm:prSet presAssocID="{B6B509BC-B9CC-FF43-8BA5-29A2E6BAE7E0}" presName="FinalChildText" presStyleLbl="revTx" presStyleIdx="2" presStyleCnt="3" custScaleX="193871" custLinFactNeighborX="64410" custLinFactNeighborY="-4814">
        <dgm:presLayoutVars>
          <dgm:chMax val="0"/>
          <dgm:chPref val="0"/>
          <dgm:bulletEnabled val="1"/>
        </dgm:presLayoutVars>
      </dgm:prSet>
      <dgm:spPr/>
    </dgm:pt>
  </dgm:ptLst>
  <dgm:cxnLst>
    <dgm:cxn modelId="{3B8AC007-9B12-0A49-9F36-5B917C7DA7F0}" type="presOf" srcId="{4AE343A3-448E-C642-80FC-99A70DCA14D4}" destId="{71E6A213-6A6D-F04C-831A-31DB8FFAEF1F}" srcOrd="0" destOrd="0" presId="urn:microsoft.com/office/officeart/2005/8/layout/StepDownProcess"/>
    <dgm:cxn modelId="{F9964A32-61C8-A145-AB64-2A3DFF9A5BAA}" type="presOf" srcId="{35E72A19-4331-FE45-9883-FDA334B663CB}" destId="{DB618299-0D91-3241-93A4-B9250F821CA6}" srcOrd="0" destOrd="0" presId="urn:microsoft.com/office/officeart/2005/8/layout/StepDownProcess"/>
    <dgm:cxn modelId="{E3A3EE35-4A30-9B4D-B87B-CE8B6CD3966D}" srcId="{3DFEEBCE-DE5B-8A4E-BFD1-E76AA3AA086A}" destId="{35E72A19-4331-FE45-9883-FDA334B663CB}" srcOrd="0" destOrd="0" parTransId="{570C8C15-1C2C-F748-8096-FFBD83CEB6C3}" sibTransId="{18A9A350-C407-FE46-9B14-875F1A8EB44D}"/>
    <dgm:cxn modelId="{812BED63-C11D-5541-8957-4F6CA47C5CC7}" type="presOf" srcId="{B6B509BC-B9CC-FF43-8BA5-29A2E6BAE7E0}" destId="{FC9A7FBF-8995-3246-A9B5-84EB9AC357D1}" srcOrd="0" destOrd="0" presId="urn:microsoft.com/office/officeart/2005/8/layout/StepDownProcess"/>
    <dgm:cxn modelId="{A6FFE76F-E8F2-B744-8448-60AE628B17EF}" srcId="{4AE343A3-448E-C642-80FC-99A70DCA14D4}" destId="{D24A8A3C-A99F-5145-8C25-B1D2F0A6D598}" srcOrd="0" destOrd="0" parTransId="{9DC6EA65-978E-5544-B19D-D6C5D91CE3B3}" sibTransId="{2F460BC2-F20D-C54F-A27B-ADBD27760162}"/>
    <dgm:cxn modelId="{07420470-00DD-CA49-AC84-FD1021CB4EB4}" srcId="{4AE343A3-448E-C642-80FC-99A70DCA14D4}" destId="{B6B509BC-B9CC-FF43-8BA5-29A2E6BAE7E0}" srcOrd="2" destOrd="0" parTransId="{7B74BC6A-7721-0845-946D-BCC0508A292F}" sibTransId="{7C8BE473-3E71-E643-AB8D-41A9F40F8D5D}"/>
    <dgm:cxn modelId="{AA3F6188-BEA6-3B4F-8962-8AAB9553E65E}" srcId="{4AE343A3-448E-C642-80FC-99A70DCA14D4}" destId="{3DFEEBCE-DE5B-8A4E-BFD1-E76AA3AA086A}" srcOrd="1" destOrd="0" parTransId="{C922BA81-818C-9843-8BD0-F062962CD3B8}" sibTransId="{7448489C-5E43-8F47-86C4-F90E02783A05}"/>
    <dgm:cxn modelId="{5A8EFAA2-B4CB-DC45-865A-C78E5ECA14FA}" srcId="{D24A8A3C-A99F-5145-8C25-B1D2F0A6D598}" destId="{635789F2-D04E-A141-868B-D16E235E201F}" srcOrd="0" destOrd="0" parTransId="{F0917C4A-B5E4-AB47-9D0F-7C4C3EBF6F0E}" sibTransId="{62AF5BB2-2306-A641-A9F7-1C771D019C6F}"/>
    <dgm:cxn modelId="{4CEA59A5-A080-904C-871A-5F7EDD38EBFA}" type="presOf" srcId="{3DFEEBCE-DE5B-8A4E-BFD1-E76AA3AA086A}" destId="{E75426B2-F8B5-3B4F-A770-16032B02ADB9}" srcOrd="0" destOrd="0" presId="urn:microsoft.com/office/officeart/2005/8/layout/StepDownProcess"/>
    <dgm:cxn modelId="{723909AB-08DC-AC45-9D5C-F018BAC27937}" type="presOf" srcId="{D24A8A3C-A99F-5145-8C25-B1D2F0A6D598}" destId="{106F7BC3-D05E-134B-ACED-1F3827A2CE94}" srcOrd="0" destOrd="0" presId="urn:microsoft.com/office/officeart/2005/8/layout/StepDownProcess"/>
    <dgm:cxn modelId="{1F08FDB6-AF77-2A43-913C-D720325C228D}" srcId="{B6B509BC-B9CC-FF43-8BA5-29A2E6BAE7E0}" destId="{C5E1A8E3-6838-CC47-A117-2EC5FC8A2ED6}" srcOrd="0" destOrd="0" parTransId="{0F7FCF77-6125-7D4D-A664-5BBFC67751E5}" sibTransId="{FA4D7946-991F-1F4A-BA26-571FA1F7BA27}"/>
    <dgm:cxn modelId="{12586FE2-0382-8346-81E4-070D79BC9B7E}" type="presOf" srcId="{C5E1A8E3-6838-CC47-A117-2EC5FC8A2ED6}" destId="{CC14A4E5-F207-4945-9193-611D67835160}" srcOrd="0" destOrd="0" presId="urn:microsoft.com/office/officeart/2005/8/layout/StepDownProcess"/>
    <dgm:cxn modelId="{C54D55F3-1EE9-6546-ABB3-7A1BDB09003D}" type="presOf" srcId="{635789F2-D04E-A141-868B-D16E235E201F}" destId="{07C3E642-C615-A142-9BBE-816C3B5087B6}" srcOrd="0" destOrd="0" presId="urn:microsoft.com/office/officeart/2005/8/layout/StepDownProcess"/>
    <dgm:cxn modelId="{E5F74000-7BC4-F64C-A3AD-C6CC44489FEE}" type="presParOf" srcId="{71E6A213-6A6D-F04C-831A-31DB8FFAEF1F}" destId="{AA128E83-704C-9A42-B3BC-49231E231F69}" srcOrd="0" destOrd="0" presId="urn:microsoft.com/office/officeart/2005/8/layout/StepDownProcess"/>
    <dgm:cxn modelId="{AF638701-3460-F647-A1C8-624CE9398F79}" type="presParOf" srcId="{AA128E83-704C-9A42-B3BC-49231E231F69}" destId="{1F79BFE7-CE15-1644-BAFA-BD199F33D77D}" srcOrd="0" destOrd="0" presId="urn:microsoft.com/office/officeart/2005/8/layout/StepDownProcess"/>
    <dgm:cxn modelId="{8BD08A89-B98D-0F4A-8767-470E028D4CFF}" type="presParOf" srcId="{AA128E83-704C-9A42-B3BC-49231E231F69}" destId="{106F7BC3-D05E-134B-ACED-1F3827A2CE94}" srcOrd="1" destOrd="0" presId="urn:microsoft.com/office/officeart/2005/8/layout/StepDownProcess"/>
    <dgm:cxn modelId="{4CA02466-EFF5-E447-BD05-BF4980B37F99}" type="presParOf" srcId="{AA128E83-704C-9A42-B3BC-49231E231F69}" destId="{07C3E642-C615-A142-9BBE-816C3B5087B6}" srcOrd="2" destOrd="0" presId="urn:microsoft.com/office/officeart/2005/8/layout/StepDownProcess"/>
    <dgm:cxn modelId="{6D2A88E7-230A-0741-A069-7A3F7D4D94C4}" type="presParOf" srcId="{71E6A213-6A6D-F04C-831A-31DB8FFAEF1F}" destId="{037077D2-6815-6E43-8C98-056980717FF2}" srcOrd="1" destOrd="0" presId="urn:microsoft.com/office/officeart/2005/8/layout/StepDownProcess"/>
    <dgm:cxn modelId="{DE857EFC-5F7C-E64E-BA07-08B2E87F293C}" type="presParOf" srcId="{71E6A213-6A6D-F04C-831A-31DB8FFAEF1F}" destId="{D9A217AC-E3D4-E047-950B-78E1191F7A6D}" srcOrd="2" destOrd="0" presId="urn:microsoft.com/office/officeart/2005/8/layout/StepDownProcess"/>
    <dgm:cxn modelId="{6C87C1AA-1CBB-9144-A8BB-2A52D0AD64CA}" type="presParOf" srcId="{D9A217AC-E3D4-E047-950B-78E1191F7A6D}" destId="{9678BCE0-E79B-DC4E-AE73-D507C0928D73}" srcOrd="0" destOrd="0" presId="urn:microsoft.com/office/officeart/2005/8/layout/StepDownProcess"/>
    <dgm:cxn modelId="{5C3B900D-7A05-4348-91B8-F2203B5A3A8C}" type="presParOf" srcId="{D9A217AC-E3D4-E047-950B-78E1191F7A6D}" destId="{E75426B2-F8B5-3B4F-A770-16032B02ADB9}" srcOrd="1" destOrd="0" presId="urn:microsoft.com/office/officeart/2005/8/layout/StepDownProcess"/>
    <dgm:cxn modelId="{033D477F-C27D-384B-A8A5-F3A18FDA6FEA}" type="presParOf" srcId="{D9A217AC-E3D4-E047-950B-78E1191F7A6D}" destId="{DB618299-0D91-3241-93A4-B9250F821CA6}" srcOrd="2" destOrd="0" presId="urn:microsoft.com/office/officeart/2005/8/layout/StepDownProcess"/>
    <dgm:cxn modelId="{1ED32CEA-865A-1740-B8D7-2EDA07760378}" type="presParOf" srcId="{71E6A213-6A6D-F04C-831A-31DB8FFAEF1F}" destId="{33F351AD-EBBA-154A-A45D-B156F2B695B0}" srcOrd="3" destOrd="0" presId="urn:microsoft.com/office/officeart/2005/8/layout/StepDownProcess"/>
    <dgm:cxn modelId="{5634722B-174B-4647-865F-567CF06BF75D}" type="presParOf" srcId="{71E6A213-6A6D-F04C-831A-31DB8FFAEF1F}" destId="{0BC5ED19-A019-1646-8C12-410F36E187A8}" srcOrd="4" destOrd="0" presId="urn:microsoft.com/office/officeart/2005/8/layout/StepDownProcess"/>
    <dgm:cxn modelId="{4318425E-1468-B541-A234-41DA39AAB20E}" type="presParOf" srcId="{0BC5ED19-A019-1646-8C12-410F36E187A8}" destId="{FC9A7FBF-8995-3246-A9B5-84EB9AC357D1}" srcOrd="0" destOrd="0" presId="urn:microsoft.com/office/officeart/2005/8/layout/StepDownProcess"/>
    <dgm:cxn modelId="{37234F74-075D-6647-B242-14BECE27793D}" type="presParOf" srcId="{0BC5ED19-A019-1646-8C12-410F36E187A8}" destId="{CC14A4E5-F207-4945-9193-611D67835160}"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79BFE7-CE15-1644-BAFA-BD199F33D77D}">
      <dsp:nvSpPr>
        <dsp:cNvPr id="0" name=""/>
        <dsp:cNvSpPr/>
      </dsp:nvSpPr>
      <dsp:spPr>
        <a:xfrm rot="5400000">
          <a:off x="1388153" y="1409389"/>
          <a:ext cx="1246483" cy="1419077"/>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06F7BC3-D05E-134B-ACED-1F3827A2CE94}">
      <dsp:nvSpPr>
        <dsp:cNvPr id="0" name=""/>
        <dsp:cNvSpPr/>
      </dsp:nvSpPr>
      <dsp:spPr>
        <a:xfrm>
          <a:off x="1057910" y="27637"/>
          <a:ext cx="2098345" cy="1468773"/>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$7,000</a:t>
          </a:r>
        </a:p>
      </dsp:txBody>
      <dsp:txXfrm>
        <a:off x="1129622" y="99349"/>
        <a:ext cx="1954921" cy="1325349"/>
      </dsp:txXfrm>
    </dsp:sp>
    <dsp:sp modelId="{07C3E642-C615-A142-9BBE-816C3B5087B6}">
      <dsp:nvSpPr>
        <dsp:cNvPr id="0" name=""/>
        <dsp:cNvSpPr/>
      </dsp:nvSpPr>
      <dsp:spPr>
        <a:xfrm>
          <a:off x="3333920" y="158672"/>
          <a:ext cx="7066209" cy="1187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Student spends one semester in IELP level 3, and becomes eligible for UG study.</a:t>
          </a:r>
        </a:p>
      </dsp:txBody>
      <dsp:txXfrm>
        <a:off x="3333920" y="158672"/>
        <a:ext cx="7066209" cy="1187127"/>
      </dsp:txXfrm>
    </dsp:sp>
    <dsp:sp modelId="{9678BCE0-E79B-DC4E-AE73-D507C0928D73}">
      <dsp:nvSpPr>
        <dsp:cNvPr id="0" name=""/>
        <dsp:cNvSpPr/>
      </dsp:nvSpPr>
      <dsp:spPr>
        <a:xfrm rot="5400000">
          <a:off x="4306986" y="3059307"/>
          <a:ext cx="1246483" cy="1419077"/>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75426B2-F8B5-3B4F-A770-16032B02ADB9}">
      <dsp:nvSpPr>
        <dsp:cNvPr id="0" name=""/>
        <dsp:cNvSpPr/>
      </dsp:nvSpPr>
      <dsp:spPr>
        <a:xfrm>
          <a:off x="3777999" y="1677554"/>
          <a:ext cx="2495834" cy="1468773"/>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$7,000/</a:t>
          </a:r>
        </a:p>
        <a:p>
          <a:pPr marL="0" lvl="0" indent="0" algn="ctr" defTabSz="977900">
            <a:lnSpc>
              <a:spcPct val="90000"/>
            </a:lnSpc>
            <a:spcBef>
              <a:spcPct val="0"/>
            </a:spcBef>
            <a:spcAft>
              <a:spcPct val="35000"/>
            </a:spcAft>
            <a:buNone/>
          </a:pPr>
          <a:r>
            <a:rPr lang="en-US" sz="2200" kern="1200" dirty="0"/>
            <a:t>7 UG semesters</a:t>
          </a:r>
        </a:p>
      </dsp:txBody>
      <dsp:txXfrm>
        <a:off x="3849711" y="1749266"/>
        <a:ext cx="2352410" cy="1325349"/>
      </dsp:txXfrm>
    </dsp:sp>
    <dsp:sp modelId="{DB618299-0D91-3241-93A4-B9250F821CA6}">
      <dsp:nvSpPr>
        <dsp:cNvPr id="0" name=""/>
        <dsp:cNvSpPr/>
      </dsp:nvSpPr>
      <dsp:spPr>
        <a:xfrm>
          <a:off x="6527184" y="1806203"/>
          <a:ext cx="4834234" cy="1187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IELP tuition converts into a tuition credit for UG study. </a:t>
          </a:r>
        </a:p>
      </dsp:txBody>
      <dsp:txXfrm>
        <a:off x="6527184" y="1806203"/>
        <a:ext cx="4834234" cy="1187127"/>
      </dsp:txXfrm>
    </dsp:sp>
    <dsp:sp modelId="{FC9A7FBF-8995-3246-A9B5-84EB9AC357D1}">
      <dsp:nvSpPr>
        <dsp:cNvPr id="0" name=""/>
        <dsp:cNvSpPr/>
      </dsp:nvSpPr>
      <dsp:spPr>
        <a:xfrm>
          <a:off x="6872591" y="3316044"/>
          <a:ext cx="2098345" cy="1468773"/>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IELP Advantage Credit = $1,000</a:t>
          </a:r>
        </a:p>
      </dsp:txBody>
      <dsp:txXfrm>
        <a:off x="6944303" y="3387756"/>
        <a:ext cx="1954921" cy="1325349"/>
      </dsp:txXfrm>
    </dsp:sp>
    <dsp:sp modelId="{CC14A4E5-F207-4945-9193-611D67835160}">
      <dsp:nvSpPr>
        <dsp:cNvPr id="0" name=""/>
        <dsp:cNvSpPr/>
      </dsp:nvSpPr>
      <dsp:spPr>
        <a:xfrm>
          <a:off x="8938044" y="3410404"/>
          <a:ext cx="2958735" cy="1187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a:t>Student earns IELP Advantage each of 7 semesters of UG</a:t>
          </a:r>
        </a:p>
      </dsp:txBody>
      <dsp:txXfrm>
        <a:off x="8938044" y="3410404"/>
        <a:ext cx="2958735" cy="11871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79BFE7-CE15-1644-BAFA-BD199F33D77D}">
      <dsp:nvSpPr>
        <dsp:cNvPr id="0" name=""/>
        <dsp:cNvSpPr/>
      </dsp:nvSpPr>
      <dsp:spPr>
        <a:xfrm rot="5400000">
          <a:off x="1388153" y="1409389"/>
          <a:ext cx="1246483" cy="1419077"/>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06F7BC3-D05E-134B-ACED-1F3827A2CE94}">
      <dsp:nvSpPr>
        <dsp:cNvPr id="0" name=""/>
        <dsp:cNvSpPr/>
      </dsp:nvSpPr>
      <dsp:spPr>
        <a:xfrm>
          <a:off x="1057910" y="27637"/>
          <a:ext cx="2098345" cy="1468773"/>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$14,000</a:t>
          </a:r>
        </a:p>
      </dsp:txBody>
      <dsp:txXfrm>
        <a:off x="1129622" y="99349"/>
        <a:ext cx="1954921" cy="1325349"/>
      </dsp:txXfrm>
    </dsp:sp>
    <dsp:sp modelId="{07C3E642-C615-A142-9BBE-816C3B5087B6}">
      <dsp:nvSpPr>
        <dsp:cNvPr id="0" name=""/>
        <dsp:cNvSpPr/>
      </dsp:nvSpPr>
      <dsp:spPr>
        <a:xfrm>
          <a:off x="3333920" y="158672"/>
          <a:ext cx="7066209" cy="1187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Student spends two semesters in IELP levels 2 and 3, and becomes eligible for UG study.</a:t>
          </a:r>
        </a:p>
      </dsp:txBody>
      <dsp:txXfrm>
        <a:off x="3333920" y="158672"/>
        <a:ext cx="7066209" cy="1187127"/>
      </dsp:txXfrm>
    </dsp:sp>
    <dsp:sp modelId="{9678BCE0-E79B-DC4E-AE73-D507C0928D73}">
      <dsp:nvSpPr>
        <dsp:cNvPr id="0" name=""/>
        <dsp:cNvSpPr/>
      </dsp:nvSpPr>
      <dsp:spPr>
        <a:xfrm rot="5400000">
          <a:off x="4306986" y="3059307"/>
          <a:ext cx="1246483" cy="1419077"/>
        </a:xfrm>
        <a:prstGeom prst="bentUpArrow">
          <a:avLst>
            <a:gd name="adj1" fmla="val 32840"/>
            <a:gd name="adj2" fmla="val 25000"/>
            <a:gd name="adj3" fmla="val 35780"/>
          </a:avLst>
        </a:prstGeom>
        <a:solidFill>
          <a:schemeClr val="accent1">
            <a:tint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75426B2-F8B5-3B4F-A770-16032B02ADB9}">
      <dsp:nvSpPr>
        <dsp:cNvPr id="0" name=""/>
        <dsp:cNvSpPr/>
      </dsp:nvSpPr>
      <dsp:spPr>
        <a:xfrm>
          <a:off x="3777999" y="1677554"/>
          <a:ext cx="2495834" cy="1468773"/>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$14,000/</a:t>
          </a:r>
        </a:p>
        <a:p>
          <a:pPr marL="0" lvl="0" indent="0" algn="ctr" defTabSz="977900">
            <a:lnSpc>
              <a:spcPct val="90000"/>
            </a:lnSpc>
            <a:spcBef>
              <a:spcPct val="0"/>
            </a:spcBef>
            <a:spcAft>
              <a:spcPct val="35000"/>
            </a:spcAft>
            <a:buNone/>
          </a:pPr>
          <a:r>
            <a:rPr lang="en-US" sz="2200" kern="1200" dirty="0"/>
            <a:t>7 UG semesters</a:t>
          </a:r>
        </a:p>
      </dsp:txBody>
      <dsp:txXfrm>
        <a:off x="3849711" y="1749266"/>
        <a:ext cx="2352410" cy="1325349"/>
      </dsp:txXfrm>
    </dsp:sp>
    <dsp:sp modelId="{DB618299-0D91-3241-93A4-B9250F821CA6}">
      <dsp:nvSpPr>
        <dsp:cNvPr id="0" name=""/>
        <dsp:cNvSpPr/>
      </dsp:nvSpPr>
      <dsp:spPr>
        <a:xfrm>
          <a:off x="6527184" y="1806203"/>
          <a:ext cx="4834234" cy="1187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1440" tIns="91440" rIns="91440" bIns="914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IELP tuition converts into a tuition credit for UG study. </a:t>
          </a:r>
        </a:p>
      </dsp:txBody>
      <dsp:txXfrm>
        <a:off x="6527184" y="1806203"/>
        <a:ext cx="4834234" cy="1187127"/>
      </dsp:txXfrm>
    </dsp:sp>
    <dsp:sp modelId="{FC9A7FBF-8995-3246-A9B5-84EB9AC357D1}">
      <dsp:nvSpPr>
        <dsp:cNvPr id="0" name=""/>
        <dsp:cNvSpPr/>
      </dsp:nvSpPr>
      <dsp:spPr>
        <a:xfrm>
          <a:off x="6872591" y="3316044"/>
          <a:ext cx="2098345" cy="1468773"/>
        </a:xfrm>
        <a:prstGeom prst="roundRect">
          <a:avLst>
            <a:gd name="adj" fmla="val 1667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dirty="0"/>
            <a:t>IELP Advantage Credit = $2,000</a:t>
          </a:r>
        </a:p>
      </dsp:txBody>
      <dsp:txXfrm>
        <a:off x="6944303" y="3387756"/>
        <a:ext cx="1954921" cy="1325349"/>
      </dsp:txXfrm>
    </dsp:sp>
    <dsp:sp modelId="{CC14A4E5-F207-4945-9193-611D67835160}">
      <dsp:nvSpPr>
        <dsp:cNvPr id="0" name=""/>
        <dsp:cNvSpPr/>
      </dsp:nvSpPr>
      <dsp:spPr>
        <a:xfrm>
          <a:off x="8938044" y="3410404"/>
          <a:ext cx="2958735" cy="1187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228600" lvl="1" indent="-228600" algn="l" defTabSz="1022350">
            <a:lnSpc>
              <a:spcPct val="90000"/>
            </a:lnSpc>
            <a:spcBef>
              <a:spcPct val="0"/>
            </a:spcBef>
            <a:spcAft>
              <a:spcPct val="15000"/>
            </a:spcAft>
            <a:buChar char="•"/>
          </a:pPr>
          <a:r>
            <a:rPr lang="en-US" sz="2300" kern="1200" dirty="0"/>
            <a:t>Student earns IELP Advantage each of 7 semesters of UG</a:t>
          </a:r>
        </a:p>
      </dsp:txBody>
      <dsp:txXfrm>
        <a:off x="8938044" y="3410404"/>
        <a:ext cx="2958735" cy="1187127"/>
      </dsp:txXfrm>
    </dsp:sp>
  </dsp:spTree>
</dsp:drawing>
</file>

<file path=ppt/diagrams/layout1.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1837B3-2AF5-4390-A880-556BC0AD7643}" type="datetimeFigureOut">
              <a:rPr lang="en-US" smtClean="0"/>
              <a:t>4/29/2025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3992B8-AF90-4E41-AE92-195227B4EDE5}" type="slidenum">
              <a:rPr lang="en-US" smtClean="0"/>
              <a:t>‹#›</a:t>
            </a:fld>
            <a:endParaRPr lang="en-US"/>
          </a:p>
        </p:txBody>
      </p:sp>
    </p:spTree>
    <p:extLst>
      <p:ext uri="{BB962C8B-B14F-4D97-AF65-F5344CB8AC3E}">
        <p14:creationId xmlns:p14="http://schemas.microsoft.com/office/powerpoint/2010/main" val="20043958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E3992B8-AF90-4E41-AE92-195227B4EDE5}" type="slidenum">
              <a:rPr lang="en-US" smtClean="0"/>
              <a:t>3</a:t>
            </a:fld>
            <a:endParaRPr lang="en-US"/>
          </a:p>
        </p:txBody>
      </p:sp>
    </p:spTree>
    <p:extLst>
      <p:ext uri="{BB962C8B-B14F-4D97-AF65-F5344CB8AC3E}">
        <p14:creationId xmlns:p14="http://schemas.microsoft.com/office/powerpoint/2010/main" val="3723471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16399C4-83FD-8846-B8FF-C8A5E1CCA776}" type="datetimeFigureOut">
              <a:rPr lang="en-US" smtClean="0"/>
              <a:t>4/29/2025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DD23E2-BA1B-8049-8B7E-58F2712DF32D}" type="slidenum">
              <a:rPr lang="en-US" smtClean="0"/>
              <a:t>‹#›</a:t>
            </a:fld>
            <a:endParaRPr lang="en-US"/>
          </a:p>
        </p:txBody>
      </p:sp>
    </p:spTree>
    <p:extLst>
      <p:ext uri="{BB962C8B-B14F-4D97-AF65-F5344CB8AC3E}">
        <p14:creationId xmlns:p14="http://schemas.microsoft.com/office/powerpoint/2010/main" val="802787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6399C4-83FD-8846-B8FF-C8A5E1CCA776}" type="datetimeFigureOut">
              <a:rPr lang="en-US" smtClean="0"/>
              <a:t>4/29/2025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DD23E2-BA1B-8049-8B7E-58F2712DF32D}" type="slidenum">
              <a:rPr lang="en-US" smtClean="0"/>
              <a:t>‹#›</a:t>
            </a:fld>
            <a:endParaRPr lang="en-US"/>
          </a:p>
        </p:txBody>
      </p:sp>
    </p:spTree>
    <p:extLst>
      <p:ext uri="{BB962C8B-B14F-4D97-AF65-F5344CB8AC3E}">
        <p14:creationId xmlns:p14="http://schemas.microsoft.com/office/powerpoint/2010/main" val="1957645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16399C4-83FD-8846-B8FF-C8A5E1CCA776}" type="datetimeFigureOut">
              <a:rPr lang="en-US" smtClean="0"/>
              <a:t>4/29/2025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DD23E2-BA1B-8049-8B7E-58F2712DF32D}" type="slidenum">
              <a:rPr lang="en-US" smtClean="0"/>
              <a:t>‹#›</a:t>
            </a:fld>
            <a:endParaRPr lang="en-US"/>
          </a:p>
        </p:txBody>
      </p:sp>
    </p:spTree>
    <p:extLst>
      <p:ext uri="{BB962C8B-B14F-4D97-AF65-F5344CB8AC3E}">
        <p14:creationId xmlns:p14="http://schemas.microsoft.com/office/powerpoint/2010/main" val="549517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16399C4-83FD-8846-B8FF-C8A5E1CCA776}" type="datetimeFigureOut">
              <a:rPr lang="en-US" smtClean="0"/>
              <a:t>4/29/2025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DD23E2-BA1B-8049-8B7E-58F2712DF32D}" type="slidenum">
              <a:rPr lang="en-US" smtClean="0"/>
              <a:t>‹#›</a:t>
            </a:fld>
            <a:endParaRPr lang="en-US"/>
          </a:p>
        </p:txBody>
      </p:sp>
    </p:spTree>
    <p:extLst>
      <p:ext uri="{BB962C8B-B14F-4D97-AF65-F5344CB8AC3E}">
        <p14:creationId xmlns:p14="http://schemas.microsoft.com/office/powerpoint/2010/main" val="15594445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16399C4-83FD-8846-B8FF-C8A5E1CCA776}" type="datetimeFigureOut">
              <a:rPr lang="en-US" smtClean="0"/>
              <a:t>4/29/2025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DD23E2-BA1B-8049-8B7E-58F2712DF32D}" type="slidenum">
              <a:rPr lang="en-US" smtClean="0"/>
              <a:t>‹#›</a:t>
            </a:fld>
            <a:endParaRPr lang="en-US"/>
          </a:p>
        </p:txBody>
      </p:sp>
    </p:spTree>
    <p:extLst>
      <p:ext uri="{BB962C8B-B14F-4D97-AF65-F5344CB8AC3E}">
        <p14:creationId xmlns:p14="http://schemas.microsoft.com/office/powerpoint/2010/main" val="1694577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16399C4-83FD-8846-B8FF-C8A5E1CCA776}" type="datetimeFigureOut">
              <a:rPr lang="en-US" smtClean="0"/>
              <a:t>4/29/2025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DD23E2-BA1B-8049-8B7E-58F2712DF32D}" type="slidenum">
              <a:rPr lang="en-US" smtClean="0"/>
              <a:t>‹#›</a:t>
            </a:fld>
            <a:endParaRPr lang="en-US"/>
          </a:p>
        </p:txBody>
      </p:sp>
    </p:spTree>
    <p:extLst>
      <p:ext uri="{BB962C8B-B14F-4D97-AF65-F5344CB8AC3E}">
        <p14:creationId xmlns:p14="http://schemas.microsoft.com/office/powerpoint/2010/main" val="838453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6399C4-83FD-8846-B8FF-C8A5E1CCA776}" type="datetimeFigureOut">
              <a:rPr lang="en-US" smtClean="0"/>
              <a:t>4/29/2025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DD23E2-BA1B-8049-8B7E-58F2712DF32D}" type="slidenum">
              <a:rPr lang="en-US" smtClean="0"/>
              <a:t>‹#›</a:t>
            </a:fld>
            <a:endParaRPr lang="en-US"/>
          </a:p>
        </p:txBody>
      </p:sp>
    </p:spTree>
    <p:extLst>
      <p:ext uri="{BB962C8B-B14F-4D97-AF65-F5344CB8AC3E}">
        <p14:creationId xmlns:p14="http://schemas.microsoft.com/office/powerpoint/2010/main" val="1060476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16399C4-83FD-8846-B8FF-C8A5E1CCA776}" type="datetimeFigureOut">
              <a:rPr lang="en-US" smtClean="0"/>
              <a:t>4/29/2025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DD23E2-BA1B-8049-8B7E-58F2712DF32D}" type="slidenum">
              <a:rPr lang="en-US" smtClean="0"/>
              <a:t>‹#›</a:t>
            </a:fld>
            <a:endParaRPr lang="en-US"/>
          </a:p>
        </p:txBody>
      </p:sp>
    </p:spTree>
    <p:extLst>
      <p:ext uri="{BB962C8B-B14F-4D97-AF65-F5344CB8AC3E}">
        <p14:creationId xmlns:p14="http://schemas.microsoft.com/office/powerpoint/2010/main" val="2079532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16399C4-83FD-8846-B8FF-C8A5E1CCA776}" type="datetimeFigureOut">
              <a:rPr lang="en-US" smtClean="0"/>
              <a:t>4/29/2025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DD23E2-BA1B-8049-8B7E-58F2712DF32D}" type="slidenum">
              <a:rPr lang="en-US" smtClean="0"/>
              <a:t>‹#›</a:t>
            </a:fld>
            <a:endParaRPr lang="en-US"/>
          </a:p>
        </p:txBody>
      </p:sp>
    </p:spTree>
    <p:extLst>
      <p:ext uri="{BB962C8B-B14F-4D97-AF65-F5344CB8AC3E}">
        <p14:creationId xmlns:p14="http://schemas.microsoft.com/office/powerpoint/2010/main" val="398742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6399C4-83FD-8846-B8FF-C8A5E1CCA776}" type="datetimeFigureOut">
              <a:rPr lang="en-US" smtClean="0"/>
              <a:t>4/29/2025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DD23E2-BA1B-8049-8B7E-58F2712DF32D}" type="slidenum">
              <a:rPr lang="en-US" smtClean="0"/>
              <a:t>‹#›</a:t>
            </a:fld>
            <a:endParaRPr lang="en-US"/>
          </a:p>
        </p:txBody>
      </p:sp>
    </p:spTree>
    <p:extLst>
      <p:ext uri="{BB962C8B-B14F-4D97-AF65-F5344CB8AC3E}">
        <p14:creationId xmlns:p14="http://schemas.microsoft.com/office/powerpoint/2010/main" val="15111263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6399C4-83FD-8846-B8FF-C8A5E1CCA776}" type="datetimeFigureOut">
              <a:rPr lang="en-US" smtClean="0"/>
              <a:t>4/29/2025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DD23E2-BA1B-8049-8B7E-58F2712DF32D}" type="slidenum">
              <a:rPr lang="en-US" smtClean="0"/>
              <a:t>‹#›</a:t>
            </a:fld>
            <a:endParaRPr lang="en-US"/>
          </a:p>
        </p:txBody>
      </p:sp>
    </p:spTree>
    <p:extLst>
      <p:ext uri="{BB962C8B-B14F-4D97-AF65-F5344CB8AC3E}">
        <p14:creationId xmlns:p14="http://schemas.microsoft.com/office/powerpoint/2010/main" val="13587701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6399C4-83FD-8846-B8FF-C8A5E1CCA776}" type="datetimeFigureOut">
              <a:rPr lang="en-US" smtClean="0"/>
              <a:t>4/29/2025</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DD23E2-BA1B-8049-8B7E-58F2712DF32D}" type="slidenum">
              <a:rPr lang="en-US" smtClean="0"/>
              <a:t>‹#›</a:t>
            </a:fld>
            <a:endParaRPr lang="en-US"/>
          </a:p>
        </p:txBody>
      </p:sp>
    </p:spTree>
    <p:extLst>
      <p:ext uri="{BB962C8B-B14F-4D97-AF65-F5344CB8AC3E}">
        <p14:creationId xmlns:p14="http://schemas.microsoft.com/office/powerpoint/2010/main" val="60198716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6.gif"/></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www.findlay.edu/arts-humanities-social-sciences/language-culture/IELP"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itle 2"/>
          <p:cNvSpPr>
            <a:spLocks noGrp="1"/>
          </p:cNvSpPr>
          <p:nvPr>
            <p:ph type="ctrTitle"/>
          </p:nvPr>
        </p:nvSpPr>
        <p:spPr>
          <a:xfrm>
            <a:off x="1524000" y="2760133"/>
            <a:ext cx="9144000" cy="2286000"/>
          </a:xfrm>
        </p:spPr>
        <p:txBody>
          <a:bodyPr/>
          <a:lstStyle/>
          <a:p>
            <a:r>
              <a:rPr lang="en-US" b="1">
                <a:solidFill>
                  <a:schemeClr val="bg1"/>
                </a:solidFill>
              </a:rPr>
              <a:t>WELCOME</a:t>
            </a:r>
            <a:br>
              <a:rPr lang="en-US" b="1">
                <a:solidFill>
                  <a:schemeClr val="bg1"/>
                </a:solidFill>
              </a:rPr>
            </a:br>
            <a:endParaRPr lang="en-US"/>
          </a:p>
        </p:txBody>
      </p:sp>
      <p:pic>
        <p:nvPicPr>
          <p:cNvPr id="2" name="Picture 1">
            <a:extLst>
              <a:ext uri="{FF2B5EF4-FFF2-40B4-BE49-F238E27FC236}">
                <a16:creationId xmlns:a16="http://schemas.microsoft.com/office/drawing/2014/main" id="{E5B14FAB-9D02-45F4-9BD2-988AC7EB7D34}"/>
              </a:ext>
            </a:extLst>
          </p:cNvPr>
          <p:cNvPicPr>
            <a:picLocks noChangeAspect="1"/>
          </p:cNvPicPr>
          <p:nvPr/>
        </p:nvPicPr>
        <p:blipFill>
          <a:blip r:embed="rId3"/>
          <a:stretch>
            <a:fillRect/>
          </a:stretch>
        </p:blipFill>
        <p:spPr>
          <a:xfrm>
            <a:off x="0" y="0"/>
            <a:ext cx="12191999" cy="6858000"/>
          </a:xfrm>
          <a:prstGeom prst="rect">
            <a:avLst/>
          </a:prstGeom>
        </p:spPr>
      </p:pic>
    </p:spTree>
    <p:extLst>
      <p:ext uri="{BB962C8B-B14F-4D97-AF65-F5344CB8AC3E}">
        <p14:creationId xmlns:p14="http://schemas.microsoft.com/office/powerpoint/2010/main" val="1595336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3FEB4-A1F8-4284-8435-9E3C27CA4C06}"/>
              </a:ext>
            </a:extLst>
          </p:cNvPr>
          <p:cNvSpPr>
            <a:spLocks noGrp="1"/>
          </p:cNvSpPr>
          <p:nvPr>
            <p:ph type="title"/>
          </p:nvPr>
        </p:nvSpPr>
        <p:spPr/>
        <p:txBody>
          <a:bodyPr>
            <a:normAutofit/>
          </a:bodyPr>
          <a:lstStyle/>
          <a:p>
            <a:pPr algn="ctr"/>
            <a:r>
              <a:rPr lang="en-US" sz="4000" b="1" dirty="0">
                <a:solidFill>
                  <a:schemeClr val="accent2"/>
                </a:solidFill>
              </a:rPr>
              <a:t>Welcome to the University of Findlay</a:t>
            </a:r>
          </a:p>
        </p:txBody>
      </p:sp>
      <p:sp>
        <p:nvSpPr>
          <p:cNvPr id="4" name="Content Placeholder 3">
            <a:extLst>
              <a:ext uri="{FF2B5EF4-FFF2-40B4-BE49-F238E27FC236}">
                <a16:creationId xmlns:a16="http://schemas.microsoft.com/office/drawing/2014/main" id="{6346335C-BA52-4D1F-B66E-1003EF86202E}"/>
              </a:ext>
            </a:extLst>
          </p:cNvPr>
          <p:cNvSpPr>
            <a:spLocks noGrp="1"/>
          </p:cNvSpPr>
          <p:nvPr>
            <p:ph sz="half" idx="2"/>
          </p:nvPr>
        </p:nvSpPr>
        <p:spPr>
          <a:xfrm>
            <a:off x="5095876" y="1825625"/>
            <a:ext cx="6257925" cy="4351339"/>
          </a:xfrm>
        </p:spPr>
        <p:txBody>
          <a:bodyPr>
            <a:normAutofit fontScale="85000" lnSpcReduction="10000"/>
          </a:bodyPr>
          <a:lstStyle/>
          <a:p>
            <a:pPr fontAlgn="base">
              <a:lnSpc>
                <a:spcPct val="210000"/>
              </a:lnSpc>
              <a:spcBef>
                <a:spcPts val="0"/>
              </a:spcBef>
            </a:pPr>
            <a:r>
              <a:rPr lang="en-US" sz="2000" b="1" dirty="0">
                <a:solidFill>
                  <a:srgbClr val="000000"/>
                </a:solidFill>
              </a:rPr>
              <a:t>Introduction</a:t>
            </a:r>
            <a:r>
              <a:rPr lang="en-US" sz="2000" dirty="0">
                <a:solidFill>
                  <a:srgbClr val="000000"/>
                </a:solidFill>
              </a:rPr>
              <a:t>: The University of Findlay (UF) is a private university located in Findlay, Ohio, USA.</a:t>
            </a:r>
          </a:p>
          <a:p>
            <a:pPr fontAlgn="base">
              <a:lnSpc>
                <a:spcPct val="210000"/>
              </a:lnSpc>
              <a:spcBef>
                <a:spcPts val="0"/>
              </a:spcBef>
            </a:pPr>
            <a:r>
              <a:rPr lang="en-US" sz="2000" b="1" dirty="0">
                <a:solidFill>
                  <a:srgbClr val="000000"/>
                </a:solidFill>
              </a:rPr>
              <a:t>Established</a:t>
            </a:r>
            <a:r>
              <a:rPr lang="en-US" sz="2000" dirty="0">
                <a:solidFill>
                  <a:srgbClr val="000000"/>
                </a:solidFill>
              </a:rPr>
              <a:t>: Founded in 1882 through a partnership between the Churches of God General Conference and the city of Findlay.</a:t>
            </a:r>
          </a:p>
          <a:p>
            <a:pPr fontAlgn="base">
              <a:lnSpc>
                <a:spcPct val="210000"/>
              </a:lnSpc>
              <a:spcBef>
                <a:spcPts val="0"/>
              </a:spcBef>
            </a:pPr>
            <a:r>
              <a:rPr lang="en-US" sz="2000" b="1" dirty="0">
                <a:solidFill>
                  <a:srgbClr val="000000"/>
                </a:solidFill>
              </a:rPr>
              <a:t>Campus</a:t>
            </a:r>
            <a:r>
              <a:rPr lang="en-US" sz="2000" dirty="0">
                <a:solidFill>
                  <a:srgbClr val="000000"/>
                </a:solidFill>
              </a:rPr>
              <a:t>: Spans over 76 acres with modern facilities and a vibrant campus life.</a:t>
            </a:r>
          </a:p>
          <a:p>
            <a:pPr fontAlgn="base">
              <a:lnSpc>
                <a:spcPct val="210000"/>
              </a:lnSpc>
              <a:spcBef>
                <a:spcPts val="0"/>
              </a:spcBef>
            </a:pPr>
            <a:r>
              <a:rPr lang="en-US" sz="2000" b="1" dirty="0">
                <a:solidFill>
                  <a:srgbClr val="000000"/>
                </a:solidFill>
              </a:rPr>
              <a:t>Student Body</a:t>
            </a:r>
            <a:r>
              <a:rPr lang="en-US" sz="2000" dirty="0">
                <a:solidFill>
                  <a:srgbClr val="000000"/>
                </a:solidFill>
              </a:rPr>
              <a:t>: Approximately 4,000 students from nearly 40 countries, fostering a diverse and inclusive environment.</a:t>
            </a:r>
          </a:p>
          <a:p>
            <a:endParaRPr lang="en-US" dirty="0"/>
          </a:p>
        </p:txBody>
      </p:sp>
      <p:pic>
        <p:nvPicPr>
          <p:cNvPr id="1026" name="Picture 2">
            <a:extLst>
              <a:ext uri="{FF2B5EF4-FFF2-40B4-BE49-F238E27FC236}">
                <a16:creationId xmlns:a16="http://schemas.microsoft.com/office/drawing/2014/main" id="{727D133D-9B23-4E56-B55B-AFFC7D23B6C4}"/>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838201" y="2252505"/>
            <a:ext cx="4029075" cy="27196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7757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7C00"/>
        </a:solidFill>
        <a:effectLst/>
      </p:bgPr>
    </p:bg>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5923E895-2E11-4F2B-8EE4-5288F1C0A5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 y="3180"/>
            <a:ext cx="6097412" cy="342582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2E7E8767-1D17-4477-AF32-274CC2D461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 y="3427413"/>
            <a:ext cx="6097412" cy="343058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573F1E2-C924-47BF-9CA9-A751E21732B0}"/>
              </a:ext>
            </a:extLst>
          </p:cNvPr>
          <p:cNvSpPr txBox="1"/>
          <p:nvPr/>
        </p:nvSpPr>
        <p:spPr>
          <a:xfrm>
            <a:off x="6677896" y="249383"/>
            <a:ext cx="5015345" cy="954107"/>
          </a:xfrm>
          <a:prstGeom prst="rect">
            <a:avLst/>
          </a:prstGeom>
          <a:noFill/>
        </p:spPr>
        <p:txBody>
          <a:bodyPr wrap="square" rtlCol="0">
            <a:spAutoFit/>
          </a:bodyPr>
          <a:lstStyle/>
          <a:p>
            <a:r>
              <a:rPr lang="en-US" sz="2800" b="1" dirty="0">
                <a:solidFill>
                  <a:srgbClr val="FFFFFF"/>
                </a:solidFill>
                <a:latin typeface="+mj-lt"/>
              </a:rPr>
              <a:t>City of Findlay: #1 Micropolitan Community in United States</a:t>
            </a:r>
            <a:endParaRPr lang="en-US" sz="2800" b="1" dirty="0">
              <a:latin typeface="+mj-lt"/>
            </a:endParaRPr>
          </a:p>
        </p:txBody>
      </p:sp>
      <p:sp>
        <p:nvSpPr>
          <p:cNvPr id="3" name="TextBox 2">
            <a:extLst>
              <a:ext uri="{FF2B5EF4-FFF2-40B4-BE49-F238E27FC236}">
                <a16:creationId xmlns:a16="http://schemas.microsoft.com/office/drawing/2014/main" id="{C3A3BCB9-783F-473A-BD9F-DDED0ADFB06B}"/>
              </a:ext>
            </a:extLst>
          </p:cNvPr>
          <p:cNvSpPr txBox="1"/>
          <p:nvPr/>
        </p:nvSpPr>
        <p:spPr>
          <a:xfrm>
            <a:off x="6437745" y="1182257"/>
            <a:ext cx="5421747" cy="5909310"/>
          </a:xfrm>
          <a:prstGeom prst="rect">
            <a:avLst/>
          </a:prstGeom>
          <a:noFill/>
        </p:spPr>
        <p:txBody>
          <a:bodyPr wrap="square" rtlCol="0">
            <a:spAutoFit/>
          </a:bodyPr>
          <a:lstStyle/>
          <a:p>
            <a:pPr fontAlgn="base">
              <a:lnSpc>
                <a:spcPct val="200000"/>
              </a:lnSpc>
              <a:buFont typeface="Arial" panose="020B0604020202020204" pitchFamily="34" charset="0"/>
              <a:buChar char="•"/>
            </a:pPr>
            <a:r>
              <a:rPr lang="en-US" dirty="0">
                <a:solidFill>
                  <a:srgbClr val="FFFFFF"/>
                </a:solidFill>
              </a:rPr>
              <a:t>  Small, safe city in Ohio with 40,000 people</a:t>
            </a:r>
          </a:p>
          <a:p>
            <a:pPr fontAlgn="base">
              <a:lnSpc>
                <a:spcPct val="200000"/>
              </a:lnSpc>
              <a:buFont typeface="Arial" panose="020B0604020202020204" pitchFamily="34" charset="0"/>
              <a:buChar char="•"/>
            </a:pPr>
            <a:r>
              <a:rPr lang="en-US" dirty="0">
                <a:solidFill>
                  <a:srgbClr val="FFFFFF"/>
                </a:solidFill>
              </a:rPr>
              <a:t>  Low Cost of Living: </a:t>
            </a:r>
          </a:p>
          <a:p>
            <a:pPr marL="742932" lvl="1" indent="-285744" fontAlgn="base">
              <a:lnSpc>
                <a:spcPct val="200000"/>
              </a:lnSpc>
              <a:buFont typeface="Arial" panose="020B0604020202020204" pitchFamily="34" charset="0"/>
              <a:buChar char="•"/>
            </a:pPr>
            <a:r>
              <a:rPr lang="en-US" dirty="0">
                <a:solidFill>
                  <a:srgbClr val="FFFFFF"/>
                </a:solidFill>
              </a:rPr>
              <a:t>$50K annual salary in Findlay = a $126K annual salary in New York City to achieve the same economic status</a:t>
            </a:r>
          </a:p>
          <a:p>
            <a:pPr fontAlgn="base">
              <a:lnSpc>
                <a:spcPct val="200000"/>
              </a:lnSpc>
              <a:buFont typeface="Arial" panose="020B0604020202020204" pitchFamily="34" charset="0"/>
              <a:buChar char="•"/>
            </a:pPr>
            <a:r>
              <a:rPr lang="en-US" dirty="0">
                <a:solidFill>
                  <a:srgbClr val="FFFFFF"/>
                </a:solidFill>
              </a:rPr>
              <a:t>  Robust job market</a:t>
            </a:r>
          </a:p>
          <a:p>
            <a:pPr marL="742932" lvl="1" indent="-285744" fontAlgn="base">
              <a:lnSpc>
                <a:spcPct val="200000"/>
              </a:lnSpc>
              <a:buFont typeface="Arial" panose="020B0604020202020204" pitchFamily="34" charset="0"/>
              <a:buChar char="•"/>
            </a:pPr>
            <a:r>
              <a:rPr lang="en-US" dirty="0">
                <a:solidFill>
                  <a:srgbClr val="FFFFFF"/>
                </a:solidFill>
              </a:rPr>
              <a:t>15 Fortune 500 companies located here</a:t>
            </a:r>
          </a:p>
          <a:p>
            <a:pPr marL="742932" lvl="1" indent="-285744" fontAlgn="base">
              <a:lnSpc>
                <a:spcPct val="200000"/>
              </a:lnSpc>
              <a:buFont typeface="Arial" panose="020B0604020202020204" pitchFamily="34" charset="0"/>
              <a:buChar char="•"/>
            </a:pPr>
            <a:r>
              <a:rPr lang="en-US" dirty="0">
                <a:solidFill>
                  <a:srgbClr val="FFFFFF"/>
                </a:solidFill>
              </a:rPr>
              <a:t>7 Japanese, 2 Canadian &amp; 3 German companies</a:t>
            </a:r>
          </a:p>
          <a:p>
            <a:pPr fontAlgn="base">
              <a:lnSpc>
                <a:spcPct val="200000"/>
              </a:lnSpc>
              <a:buFont typeface="Arial" panose="020B0604020202020204" pitchFamily="34" charset="0"/>
              <a:buChar char="•"/>
            </a:pPr>
            <a:r>
              <a:rPr lang="en-US" dirty="0">
                <a:solidFill>
                  <a:srgbClr val="FFFFFF"/>
                </a:solidFill>
              </a:rPr>
              <a:t>  Many restaurants, recreational opportunities and a historic downtown</a:t>
            </a:r>
          </a:p>
          <a:p>
            <a:endParaRPr lang="en-US" dirty="0"/>
          </a:p>
        </p:txBody>
      </p:sp>
    </p:spTree>
    <p:extLst>
      <p:ext uri="{BB962C8B-B14F-4D97-AF65-F5344CB8AC3E}">
        <p14:creationId xmlns:p14="http://schemas.microsoft.com/office/powerpoint/2010/main" val="34412377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B0DA2-AFFA-4CC0-B4B6-6A5B1C42EF09}"/>
              </a:ext>
            </a:extLst>
          </p:cNvPr>
          <p:cNvSpPr>
            <a:spLocks noGrp="1"/>
          </p:cNvSpPr>
          <p:nvPr>
            <p:ph type="title"/>
          </p:nvPr>
        </p:nvSpPr>
        <p:spPr/>
        <p:txBody>
          <a:bodyPr>
            <a:normAutofit/>
          </a:bodyPr>
          <a:lstStyle/>
          <a:p>
            <a:pPr algn="ctr"/>
            <a:r>
              <a:rPr lang="en-US" sz="4000" b="1" dirty="0">
                <a:solidFill>
                  <a:schemeClr val="accent2"/>
                </a:solidFill>
              </a:rPr>
              <a:t>Admission Requirements and Cost of IELP</a:t>
            </a:r>
            <a:endParaRPr lang="en-US" sz="4000" dirty="0">
              <a:solidFill>
                <a:schemeClr val="accent2"/>
              </a:solidFill>
            </a:endParaRPr>
          </a:p>
        </p:txBody>
      </p:sp>
      <p:pic>
        <p:nvPicPr>
          <p:cNvPr id="3" name="Picture 2">
            <a:extLst>
              <a:ext uri="{FF2B5EF4-FFF2-40B4-BE49-F238E27FC236}">
                <a16:creationId xmlns:a16="http://schemas.microsoft.com/office/drawing/2014/main" id="{4D9DD1BA-820D-483A-A00F-80912EA4DF9A}"/>
              </a:ext>
            </a:extLst>
          </p:cNvPr>
          <p:cNvPicPr>
            <a:picLocks noChangeAspect="1"/>
          </p:cNvPicPr>
          <p:nvPr/>
        </p:nvPicPr>
        <p:blipFill>
          <a:blip r:embed="rId2"/>
          <a:stretch>
            <a:fillRect/>
          </a:stretch>
        </p:blipFill>
        <p:spPr>
          <a:xfrm>
            <a:off x="0" y="3429001"/>
            <a:ext cx="12192000" cy="3429000"/>
          </a:xfrm>
          <a:prstGeom prst="rect">
            <a:avLst/>
          </a:prstGeom>
        </p:spPr>
      </p:pic>
      <p:sp>
        <p:nvSpPr>
          <p:cNvPr id="8" name="TextBox 7">
            <a:extLst>
              <a:ext uri="{FF2B5EF4-FFF2-40B4-BE49-F238E27FC236}">
                <a16:creationId xmlns:a16="http://schemas.microsoft.com/office/drawing/2014/main" id="{D33881ED-A188-4AD7-B949-F462A6F9B02D}"/>
              </a:ext>
            </a:extLst>
          </p:cNvPr>
          <p:cNvSpPr txBox="1"/>
          <p:nvPr/>
        </p:nvSpPr>
        <p:spPr>
          <a:xfrm>
            <a:off x="6163733" y="1690690"/>
            <a:ext cx="4665134" cy="1249701"/>
          </a:xfrm>
          <a:prstGeom prst="rect">
            <a:avLst/>
          </a:prstGeom>
          <a:noFill/>
        </p:spPr>
        <p:txBody>
          <a:bodyPr wrap="square" rtlCol="0">
            <a:spAutoFit/>
          </a:bodyPr>
          <a:lstStyle/>
          <a:p>
            <a:r>
              <a:rPr lang="en-US" sz="2400" b="1" dirty="0">
                <a:solidFill>
                  <a:schemeClr val="accent2"/>
                </a:solidFill>
                <a:latin typeface="+mj-lt"/>
              </a:rPr>
              <a:t>Tuition</a:t>
            </a:r>
          </a:p>
          <a:p>
            <a:pPr marL="285750" indent="-285750">
              <a:lnSpc>
                <a:spcPct val="150000"/>
              </a:lnSpc>
              <a:buFont typeface="Arial" panose="020B0604020202020204" pitchFamily="34" charset="0"/>
              <a:buChar char="•"/>
            </a:pPr>
            <a:r>
              <a:rPr lang="en-US" dirty="0"/>
              <a:t>Full Enrollment: $6,406</a:t>
            </a:r>
          </a:p>
          <a:p>
            <a:pPr marL="285750" indent="-285750">
              <a:lnSpc>
                <a:spcPct val="150000"/>
              </a:lnSpc>
              <a:buFont typeface="Arial" panose="020B0604020202020204" pitchFamily="34" charset="0"/>
              <a:buChar char="•"/>
            </a:pPr>
            <a:r>
              <a:rPr lang="en-US" dirty="0"/>
              <a:t>Part-time Enrollment: $718 per credit hour</a:t>
            </a:r>
          </a:p>
        </p:txBody>
      </p:sp>
      <p:sp>
        <p:nvSpPr>
          <p:cNvPr id="11" name="TextBox 10">
            <a:extLst>
              <a:ext uri="{FF2B5EF4-FFF2-40B4-BE49-F238E27FC236}">
                <a16:creationId xmlns:a16="http://schemas.microsoft.com/office/drawing/2014/main" id="{55F132B9-FF84-4D98-9022-D658156C8E04}"/>
              </a:ext>
            </a:extLst>
          </p:cNvPr>
          <p:cNvSpPr txBox="1"/>
          <p:nvPr/>
        </p:nvSpPr>
        <p:spPr>
          <a:xfrm>
            <a:off x="1058333" y="1566333"/>
            <a:ext cx="4114800" cy="1665199"/>
          </a:xfrm>
          <a:prstGeom prst="rect">
            <a:avLst/>
          </a:prstGeom>
          <a:noFill/>
        </p:spPr>
        <p:txBody>
          <a:bodyPr wrap="square" rtlCol="0">
            <a:spAutoFit/>
          </a:bodyPr>
          <a:lstStyle/>
          <a:p>
            <a:r>
              <a:rPr lang="en-US" sz="2400" b="1" dirty="0">
                <a:solidFill>
                  <a:schemeClr val="accent2"/>
                </a:solidFill>
                <a:latin typeface="+mj-lt"/>
              </a:rPr>
              <a:t>Admission Requirements</a:t>
            </a:r>
          </a:p>
          <a:p>
            <a:pPr marL="285750" indent="-285750">
              <a:lnSpc>
                <a:spcPct val="150000"/>
              </a:lnSpc>
              <a:buFont typeface="Arial" panose="020B0604020202020204" pitchFamily="34" charset="0"/>
              <a:buChar char="•"/>
            </a:pPr>
            <a:r>
              <a:rPr lang="en-US" dirty="0"/>
              <a:t>Passport</a:t>
            </a:r>
          </a:p>
          <a:p>
            <a:pPr marL="285750" indent="-285750">
              <a:lnSpc>
                <a:spcPct val="150000"/>
              </a:lnSpc>
              <a:buFont typeface="Arial" panose="020B0604020202020204" pitchFamily="34" charset="0"/>
              <a:buChar char="•"/>
            </a:pPr>
            <a:r>
              <a:rPr lang="en-US" dirty="0"/>
              <a:t>Financial Statement</a:t>
            </a:r>
          </a:p>
          <a:p>
            <a:pPr marL="285750" indent="-285750">
              <a:lnSpc>
                <a:spcPct val="150000"/>
              </a:lnSpc>
              <a:buFont typeface="Arial" panose="020B0604020202020204" pitchFamily="34" charset="0"/>
              <a:buChar char="•"/>
            </a:pPr>
            <a:r>
              <a:rPr lang="en-US" dirty="0"/>
              <a:t>Affidavit of Support</a:t>
            </a:r>
          </a:p>
        </p:txBody>
      </p:sp>
    </p:spTree>
    <p:extLst>
      <p:ext uri="{BB962C8B-B14F-4D97-AF65-F5344CB8AC3E}">
        <p14:creationId xmlns:p14="http://schemas.microsoft.com/office/powerpoint/2010/main" val="1312987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017CF-697B-4FB7-866E-ADAEB049981D}"/>
              </a:ext>
            </a:extLst>
          </p:cNvPr>
          <p:cNvSpPr>
            <a:spLocks noGrp="1"/>
          </p:cNvSpPr>
          <p:nvPr>
            <p:ph type="title"/>
          </p:nvPr>
        </p:nvSpPr>
        <p:spPr/>
        <p:txBody>
          <a:bodyPr>
            <a:normAutofit/>
          </a:bodyPr>
          <a:lstStyle/>
          <a:p>
            <a:pPr algn="ctr"/>
            <a:r>
              <a:rPr lang="en-US" sz="4000" b="1" dirty="0">
                <a:solidFill>
                  <a:schemeClr val="accent2"/>
                </a:solidFill>
              </a:rPr>
              <a:t>Intensive English Language Program </a:t>
            </a:r>
            <a:br>
              <a:rPr lang="en-US" sz="4000" b="1" dirty="0">
                <a:solidFill>
                  <a:schemeClr val="accent2"/>
                </a:solidFill>
              </a:rPr>
            </a:br>
            <a:r>
              <a:rPr lang="en-US" sz="4000" b="1" dirty="0">
                <a:solidFill>
                  <a:schemeClr val="accent2"/>
                </a:solidFill>
              </a:rPr>
              <a:t>(IELP)</a:t>
            </a:r>
            <a:endParaRPr lang="en-US" sz="4000" dirty="0"/>
          </a:p>
        </p:txBody>
      </p:sp>
      <p:sp>
        <p:nvSpPr>
          <p:cNvPr id="4" name="Content Placeholder 3">
            <a:extLst>
              <a:ext uri="{FF2B5EF4-FFF2-40B4-BE49-F238E27FC236}">
                <a16:creationId xmlns:a16="http://schemas.microsoft.com/office/drawing/2014/main" id="{716A62B2-2E85-45BF-8468-F5D85F4590D1}"/>
              </a:ext>
            </a:extLst>
          </p:cNvPr>
          <p:cNvSpPr>
            <a:spLocks noGrp="1"/>
          </p:cNvSpPr>
          <p:nvPr>
            <p:ph sz="half" idx="2"/>
          </p:nvPr>
        </p:nvSpPr>
        <p:spPr>
          <a:xfrm>
            <a:off x="6172200" y="1690690"/>
            <a:ext cx="5181600" cy="4604806"/>
          </a:xfrm>
        </p:spPr>
        <p:txBody>
          <a:bodyPr>
            <a:normAutofit fontScale="85000" lnSpcReduction="20000"/>
          </a:bodyPr>
          <a:lstStyle/>
          <a:p>
            <a:pPr marL="0" indent="0" defTabSz="914400">
              <a:lnSpc>
                <a:spcPct val="150000"/>
              </a:lnSpc>
              <a:buNone/>
              <a:defRPr/>
            </a:pPr>
            <a:r>
              <a:rPr kumimoji="0" lang="en-US" sz="2100" b="1" i="0" u="sng" strike="noStrike" kern="1200" cap="none" spc="0" normalizeH="0" baseline="0" noProof="0" dirty="0">
                <a:ln>
                  <a:noFill/>
                </a:ln>
                <a:solidFill>
                  <a:schemeClr val="accent2"/>
                </a:solidFill>
                <a:effectLst/>
                <a:uLnTx/>
                <a:uFillTx/>
                <a:latin typeface="Calibri" panose="020F0502020204030204"/>
                <a:ea typeface="+mn-ea"/>
                <a:cs typeface="+mn-cs"/>
              </a:rPr>
              <a:t>IELP Features</a:t>
            </a:r>
            <a:endParaRPr kumimoji="0" lang="en-US" sz="2100" b="1" i="0" u="sng" strike="noStrike" kern="1200" cap="none" spc="0" normalizeH="0" baseline="0" noProof="0" dirty="0">
              <a:ln>
                <a:noFill/>
              </a:ln>
              <a:solidFill>
                <a:schemeClr val="accent2"/>
              </a:solidFill>
              <a:effectLst/>
              <a:uLnTx/>
              <a:uFillTx/>
              <a:latin typeface="Calibri" panose="020F0502020204030204"/>
              <a:ea typeface="+mn-ea"/>
              <a:cs typeface="Calibri"/>
            </a:endParaRP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Nationally Accredited by CEA through 2029.</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Experienced faculty with over 100 years of collective experience.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Free tutoring through the ELL Support Center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Programming through</a:t>
            </a: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 Explore America</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program.</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Safe and Secure environment to study.</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1800" b="0" i="1" u="none" strike="noStrike" kern="1200" cap="none" spc="0" normalizeH="0" baseline="0" noProof="0" dirty="0">
                <a:ln>
                  <a:noFill/>
                </a:ln>
                <a:solidFill>
                  <a:prstClr val="black"/>
                </a:solidFill>
                <a:effectLst/>
                <a:uLnTx/>
                <a:uFillTx/>
                <a:latin typeface="Calibri" panose="020F0502020204030204"/>
                <a:ea typeface="+mn-ea"/>
                <a:cs typeface="+mn-cs"/>
              </a:rPr>
              <a:t>Special Topics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course can be tailored for groups with specific needs.</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All IELP courses earn credit for undergraduate study.</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a:p>
            <a:pPr marL="228600" marR="0" lvl="0" indent="-228600" algn="l" defTabSz="914400" rtl="0" eaLnBrk="1" fontAlgn="auto" latinLnBrk="0" hangingPunct="1">
              <a:lnSpc>
                <a:spcPct val="15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rPr>
              <a:t>Click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hlinkClick r:id="rId2"/>
              </a:rPr>
              <a:t>here</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rPr>
              <a:t> for more information. </a:t>
            </a:r>
          </a:p>
          <a:p>
            <a:endParaRPr lang="en-US" dirty="0"/>
          </a:p>
        </p:txBody>
      </p:sp>
      <p:pic>
        <p:nvPicPr>
          <p:cNvPr id="8" name="Content Placeholder 7">
            <a:extLst>
              <a:ext uri="{FF2B5EF4-FFF2-40B4-BE49-F238E27FC236}">
                <a16:creationId xmlns:a16="http://schemas.microsoft.com/office/drawing/2014/main" id="{B71DA5DD-35A0-4B49-8C19-DF8799342FFA}"/>
              </a:ext>
            </a:extLst>
          </p:cNvPr>
          <p:cNvPicPr>
            <a:picLocks noGrp="1" noChangeAspect="1"/>
          </p:cNvPicPr>
          <p:nvPr>
            <p:ph sz="half" idx="1"/>
          </p:nvPr>
        </p:nvPicPr>
        <p:blipFill>
          <a:blip r:embed="rId3"/>
          <a:stretch>
            <a:fillRect/>
          </a:stretch>
        </p:blipFill>
        <p:spPr>
          <a:xfrm>
            <a:off x="1216324" y="3361093"/>
            <a:ext cx="4090771" cy="2444708"/>
          </a:xfrm>
          <a:prstGeom prst="rect">
            <a:avLst/>
          </a:prstGeom>
        </p:spPr>
      </p:pic>
      <p:sp>
        <p:nvSpPr>
          <p:cNvPr id="7" name="TextBox 6">
            <a:extLst>
              <a:ext uri="{FF2B5EF4-FFF2-40B4-BE49-F238E27FC236}">
                <a16:creationId xmlns:a16="http://schemas.microsoft.com/office/drawing/2014/main" id="{D04C19D5-99E2-4857-B482-2587A1142248}"/>
              </a:ext>
            </a:extLst>
          </p:cNvPr>
          <p:cNvSpPr txBox="1"/>
          <p:nvPr/>
        </p:nvSpPr>
        <p:spPr>
          <a:xfrm>
            <a:off x="1040648" y="1618604"/>
            <a:ext cx="4699000" cy="1577611"/>
          </a:xfrm>
          <a:prstGeom prst="rect">
            <a:avLst/>
          </a:prstGeom>
          <a:noFill/>
        </p:spPr>
        <p:txBody>
          <a:bodyPr wrap="square" rtlCol="0">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kumimoji="0" lang="en-US" sz="1800" b="1" i="0" u="sng" strike="noStrike" kern="1200" cap="none" spc="0" normalizeH="0" baseline="0" noProof="0" dirty="0">
                <a:ln>
                  <a:noFill/>
                </a:ln>
                <a:solidFill>
                  <a:schemeClr val="accent2"/>
                </a:solidFill>
                <a:effectLst/>
                <a:uLnTx/>
                <a:uFillTx/>
                <a:latin typeface="Calibri" panose="020F0502020204030204"/>
                <a:ea typeface="+mn-ea"/>
                <a:cs typeface="+mn-cs"/>
              </a:rPr>
              <a:t>IELP Mission: Three Goals </a:t>
            </a:r>
            <a:endParaRPr kumimoji="0" lang="en-US" sz="1800" b="1" i="0" u="sng" strike="noStrike" kern="1200" cap="none" spc="0" normalizeH="0" baseline="0" noProof="0" dirty="0">
              <a:ln>
                <a:noFill/>
              </a:ln>
              <a:solidFill>
                <a:schemeClr val="accent2"/>
              </a:solidFill>
              <a:effectLst/>
              <a:uLnTx/>
              <a:uFillTx/>
              <a:latin typeface="Calibri" panose="020F0502020204030204"/>
              <a:ea typeface="+mn-ea"/>
              <a:cs typeface="Calibri"/>
            </a:endParaRPr>
          </a:p>
          <a:p>
            <a:pPr marL="285750" marR="0" lvl="0" indent="-285750" algn="l" defTabSz="914400" rtl="0" eaLnBrk="1" fontAlgn="auto" latinLnBrk="0" hangingPunct="1">
              <a:lnSpc>
                <a:spcPct val="150000"/>
              </a:lnSpc>
              <a:spcBef>
                <a:spcPts val="0"/>
              </a:spcBef>
              <a:spcAft>
                <a:spcPts val="0"/>
              </a:spcAft>
              <a:buClrTx/>
              <a:buSzTx/>
              <a:buFont typeface="Arial"/>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Enhance English proficiency </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a:endParaRPr>
          </a:p>
          <a:p>
            <a:pPr marL="285750" marR="0" lvl="0" indent="-285750" algn="l" defTabSz="914400" rtl="0" eaLnBrk="1" fontAlgn="auto" latinLnBrk="0" hangingPunct="1">
              <a:lnSpc>
                <a:spcPct val="150000"/>
              </a:lnSpc>
              <a:spcBef>
                <a:spcPts val="0"/>
              </a:spcBef>
              <a:spcAft>
                <a:spcPts val="0"/>
              </a:spcAft>
              <a:buClrTx/>
              <a:buSzTx/>
              <a:buFont typeface="Arial"/>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Support adjustment to U.S. life</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50000"/>
              </a:lnSpc>
              <a:spcBef>
                <a:spcPts val="0"/>
              </a:spcBef>
              <a:spcAft>
                <a:spcPts val="0"/>
              </a:spcAft>
              <a:buClrTx/>
              <a:buSzTx/>
              <a:buFont typeface="Arial"/>
              <a:buChar char="•"/>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Promote academic success.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1264391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A5BEB-1BE1-4643-B5B3-2746610A220D}"/>
              </a:ext>
            </a:extLst>
          </p:cNvPr>
          <p:cNvSpPr>
            <a:spLocks noGrp="1"/>
          </p:cNvSpPr>
          <p:nvPr>
            <p:ph type="title"/>
          </p:nvPr>
        </p:nvSpPr>
        <p:spPr>
          <a:xfrm>
            <a:off x="838200" y="0"/>
            <a:ext cx="10515600" cy="1325563"/>
          </a:xfrm>
        </p:spPr>
        <p:txBody>
          <a:bodyPr>
            <a:normAutofit/>
          </a:bodyPr>
          <a:lstStyle/>
          <a:p>
            <a:pPr algn="ctr"/>
            <a:r>
              <a:rPr lang="en-US" sz="4000" b="1" dirty="0">
                <a:solidFill>
                  <a:schemeClr val="accent2"/>
                </a:solidFill>
              </a:rPr>
              <a:t>Curriculum</a:t>
            </a:r>
            <a:endParaRPr lang="en-US" sz="4000" dirty="0">
              <a:solidFill>
                <a:schemeClr val="accent2"/>
              </a:solidFill>
            </a:endParaRPr>
          </a:p>
        </p:txBody>
      </p:sp>
      <p:sp>
        <p:nvSpPr>
          <p:cNvPr id="3" name="TextBox 2">
            <a:extLst>
              <a:ext uri="{FF2B5EF4-FFF2-40B4-BE49-F238E27FC236}">
                <a16:creationId xmlns:a16="http://schemas.microsoft.com/office/drawing/2014/main" id="{79A1D511-A210-4594-8F7D-94B0DB64B05D}"/>
              </a:ext>
            </a:extLst>
          </p:cNvPr>
          <p:cNvSpPr txBox="1"/>
          <p:nvPr/>
        </p:nvSpPr>
        <p:spPr>
          <a:xfrm>
            <a:off x="1371600" y="1236493"/>
            <a:ext cx="9448800" cy="2680862"/>
          </a:xfrm>
          <a:prstGeom prst="rect">
            <a:avLst/>
          </a:prstGeom>
          <a:noFill/>
        </p:spPr>
        <p:txBody>
          <a:bodyPr wrap="square" rtlCol="0">
            <a:spAutoFit/>
          </a:bodyPr>
          <a:lstStyle/>
          <a:p>
            <a:r>
              <a:rPr lang="en-US" dirty="0"/>
              <a:t>IELP offers </a:t>
            </a:r>
            <a:r>
              <a:rPr lang="en-US" b="1" dirty="0"/>
              <a:t>4 levels </a:t>
            </a:r>
            <a:r>
              <a:rPr lang="en-US" dirty="0"/>
              <a:t>of instruction. </a:t>
            </a:r>
          </a:p>
          <a:p>
            <a:endParaRPr lang="en-US" dirty="0"/>
          </a:p>
          <a:p>
            <a:pPr>
              <a:lnSpc>
                <a:spcPct val="150000"/>
              </a:lnSpc>
            </a:pPr>
            <a:r>
              <a:rPr lang="en-US" dirty="0"/>
              <a:t>           </a:t>
            </a:r>
            <a:r>
              <a:rPr lang="en-US" u="sng" dirty="0"/>
              <a:t>Core courses (12 hours)</a:t>
            </a:r>
            <a:r>
              <a:rPr lang="en-US" dirty="0"/>
              <a:t>                                </a:t>
            </a:r>
            <a:r>
              <a:rPr lang="en-US" u="sng" dirty="0"/>
              <a:t>Electives (6 hours)</a:t>
            </a:r>
          </a:p>
          <a:p>
            <a:pPr>
              <a:lnSpc>
                <a:spcPct val="150000"/>
              </a:lnSpc>
            </a:pPr>
            <a:r>
              <a:rPr lang="en-US" dirty="0"/>
              <a:t>Speaking and Listening   (4 hours)                  Campus and Community (3 hours)</a:t>
            </a:r>
          </a:p>
          <a:p>
            <a:pPr>
              <a:lnSpc>
                <a:spcPct val="150000"/>
              </a:lnSpc>
            </a:pPr>
            <a:r>
              <a:rPr lang="en-US" dirty="0"/>
              <a:t>Reading and Vocabulary (4 hours)                            Academic Literacy             (3 hours)</a:t>
            </a:r>
          </a:p>
          <a:p>
            <a:pPr>
              <a:lnSpc>
                <a:spcPct val="150000"/>
              </a:lnSpc>
            </a:pPr>
            <a:r>
              <a:rPr lang="en-US" dirty="0"/>
              <a:t>Writing and Grammar     (4 hours)                            Special Topics – all skills   (3 hours)</a:t>
            </a:r>
          </a:p>
          <a:p>
            <a:pPr>
              <a:lnSpc>
                <a:spcPct val="150000"/>
              </a:lnSpc>
            </a:pPr>
            <a:r>
              <a:rPr lang="en-US" dirty="0"/>
              <a:t>                                                                         **Students select 2 electives per semester</a:t>
            </a:r>
          </a:p>
        </p:txBody>
      </p:sp>
      <p:sp>
        <p:nvSpPr>
          <p:cNvPr id="4" name="TextBox 3">
            <a:extLst>
              <a:ext uri="{FF2B5EF4-FFF2-40B4-BE49-F238E27FC236}">
                <a16:creationId xmlns:a16="http://schemas.microsoft.com/office/drawing/2014/main" id="{A2378A65-27FA-42F1-89C3-4944D87165B0}"/>
              </a:ext>
            </a:extLst>
          </p:cNvPr>
          <p:cNvSpPr txBox="1"/>
          <p:nvPr/>
        </p:nvSpPr>
        <p:spPr>
          <a:xfrm>
            <a:off x="1075267" y="3810000"/>
            <a:ext cx="9330266" cy="1938867"/>
          </a:xfrm>
          <a:prstGeom prst="rect">
            <a:avLst/>
          </a:prstGeom>
          <a:noFill/>
        </p:spPr>
        <p:txBody>
          <a:bodyPr wrap="square" rtlCol="0">
            <a:spAutoFit/>
          </a:bodyPr>
          <a:lstStyle/>
          <a:p>
            <a:endParaRPr lang="en-US" dirty="0"/>
          </a:p>
        </p:txBody>
      </p:sp>
      <p:graphicFrame>
        <p:nvGraphicFramePr>
          <p:cNvPr id="5" name="Table 5">
            <a:extLst>
              <a:ext uri="{FF2B5EF4-FFF2-40B4-BE49-F238E27FC236}">
                <a16:creationId xmlns:a16="http://schemas.microsoft.com/office/drawing/2014/main" id="{FB985580-42B0-4751-94DA-C28D41729FC4}"/>
              </a:ext>
            </a:extLst>
          </p:cNvPr>
          <p:cNvGraphicFramePr>
            <a:graphicFrameLocks noGrp="1"/>
          </p:cNvGraphicFramePr>
          <p:nvPr>
            <p:extLst>
              <p:ext uri="{D42A27DB-BD31-4B8C-83A1-F6EECF244321}">
                <p14:modId xmlns:p14="http://schemas.microsoft.com/office/powerpoint/2010/main" val="285907406"/>
              </p:ext>
            </p:extLst>
          </p:nvPr>
        </p:nvGraphicFramePr>
        <p:xfrm>
          <a:off x="1413934" y="3930227"/>
          <a:ext cx="8991599" cy="1818640"/>
        </p:xfrm>
        <a:graphic>
          <a:graphicData uri="http://schemas.openxmlformats.org/drawingml/2006/table">
            <a:tbl>
              <a:tblPr firstRow="1" bandRow="1">
                <a:tableStyleId>{21E4AEA4-8DFA-4A89-87EB-49C32662AFE0}</a:tableStyleId>
              </a:tblPr>
              <a:tblGrid>
                <a:gridCol w="5418244">
                  <a:extLst>
                    <a:ext uri="{9D8B030D-6E8A-4147-A177-3AD203B41FA5}">
                      <a16:colId xmlns:a16="http://schemas.microsoft.com/office/drawing/2014/main" val="1784988137"/>
                    </a:ext>
                  </a:extLst>
                </a:gridCol>
                <a:gridCol w="1853845">
                  <a:extLst>
                    <a:ext uri="{9D8B030D-6E8A-4147-A177-3AD203B41FA5}">
                      <a16:colId xmlns:a16="http://schemas.microsoft.com/office/drawing/2014/main" val="1622624263"/>
                    </a:ext>
                  </a:extLst>
                </a:gridCol>
                <a:gridCol w="1719510">
                  <a:extLst>
                    <a:ext uri="{9D8B030D-6E8A-4147-A177-3AD203B41FA5}">
                      <a16:colId xmlns:a16="http://schemas.microsoft.com/office/drawing/2014/main" val="4093750368"/>
                    </a:ext>
                  </a:extLst>
                </a:gridCol>
              </a:tblGrid>
              <a:tr h="0">
                <a:tc>
                  <a:txBody>
                    <a:bodyPr/>
                    <a:lstStyle/>
                    <a:p>
                      <a:r>
                        <a:rPr lang="en-US" sz="1600" dirty="0"/>
                        <a:t>LEVEL</a:t>
                      </a:r>
                    </a:p>
                  </a:txBody>
                  <a:tcPr/>
                </a:tc>
                <a:tc>
                  <a:txBody>
                    <a:bodyPr/>
                    <a:lstStyle/>
                    <a:p>
                      <a:r>
                        <a:rPr lang="en-US" sz="1600" dirty="0"/>
                        <a:t>TOEFL</a:t>
                      </a:r>
                    </a:p>
                  </a:txBody>
                  <a:tcPr/>
                </a:tc>
                <a:tc>
                  <a:txBody>
                    <a:bodyPr/>
                    <a:lstStyle/>
                    <a:p>
                      <a:r>
                        <a:rPr lang="en-US" sz="1600" dirty="0"/>
                        <a:t>IELTS</a:t>
                      </a:r>
                    </a:p>
                  </a:txBody>
                  <a:tcPr/>
                </a:tc>
                <a:extLst>
                  <a:ext uri="{0D108BD9-81ED-4DB2-BD59-A6C34878D82A}">
                    <a16:rowId xmlns:a16="http://schemas.microsoft.com/office/drawing/2014/main" val="1847784904"/>
                  </a:ext>
                </a:extLst>
              </a:tr>
              <a:tr h="370840">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800" dirty="0"/>
                        <a:t>Level 1</a:t>
                      </a:r>
                    </a:p>
                  </a:txBody>
                  <a:tcPr/>
                </a:tc>
                <a:tc>
                  <a:txBody>
                    <a:bodyPr/>
                    <a:lstStyle/>
                    <a:p>
                      <a:r>
                        <a:rPr lang="en-US" sz="1600" dirty="0"/>
                        <a:t>17-31</a:t>
                      </a:r>
                    </a:p>
                  </a:txBody>
                  <a:tcPr/>
                </a:tc>
                <a:tc>
                  <a:txBody>
                    <a:bodyPr/>
                    <a:lstStyle/>
                    <a:p>
                      <a:r>
                        <a:rPr lang="en-US" sz="1600"/>
                        <a:t>Up to 4.5</a:t>
                      </a:r>
                    </a:p>
                  </a:txBody>
                  <a:tcPr/>
                </a:tc>
                <a:extLst>
                  <a:ext uri="{0D108BD9-81ED-4DB2-BD59-A6C34878D82A}">
                    <a16:rowId xmlns:a16="http://schemas.microsoft.com/office/drawing/2014/main" val="1341954131"/>
                  </a:ext>
                </a:extLst>
              </a:tr>
              <a:tr h="370840">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en-US" sz="1800" dirty="0"/>
                        <a:t>Level 2</a:t>
                      </a:r>
                    </a:p>
                  </a:txBody>
                  <a:tcPr/>
                </a:tc>
                <a:tc>
                  <a:txBody>
                    <a:bodyPr/>
                    <a:lstStyle/>
                    <a:p>
                      <a:r>
                        <a:rPr lang="en-US" sz="1600" dirty="0"/>
                        <a:t>32-44</a:t>
                      </a:r>
                    </a:p>
                  </a:txBody>
                  <a:tcPr/>
                </a:tc>
                <a:tc>
                  <a:txBody>
                    <a:bodyPr/>
                    <a:lstStyle/>
                    <a:p>
                      <a:r>
                        <a:rPr lang="en-US" sz="1600"/>
                        <a:t>5</a:t>
                      </a:r>
                    </a:p>
                  </a:txBody>
                  <a:tcPr/>
                </a:tc>
                <a:extLst>
                  <a:ext uri="{0D108BD9-81ED-4DB2-BD59-A6C34878D82A}">
                    <a16:rowId xmlns:a16="http://schemas.microsoft.com/office/drawing/2014/main" val="3249601296"/>
                  </a:ext>
                </a:extLst>
              </a:tr>
              <a:tr h="370840">
                <a:tc>
                  <a:txBody>
                    <a:bodyPr/>
                    <a:lstStyle/>
                    <a:p>
                      <a:r>
                        <a:rPr lang="en-US" sz="1600" dirty="0"/>
                        <a:t>Level 3 – Advance to Undergraduate program upon completion</a:t>
                      </a:r>
                    </a:p>
                  </a:txBody>
                  <a:tcPr/>
                </a:tc>
                <a:tc>
                  <a:txBody>
                    <a:bodyPr/>
                    <a:lstStyle/>
                    <a:p>
                      <a:r>
                        <a:rPr lang="en-US" sz="1600" dirty="0"/>
                        <a:t>45-60</a:t>
                      </a:r>
                    </a:p>
                  </a:txBody>
                  <a:tcPr/>
                </a:tc>
                <a:tc>
                  <a:txBody>
                    <a:bodyPr/>
                    <a:lstStyle/>
                    <a:p>
                      <a:r>
                        <a:rPr lang="en-US" sz="1600"/>
                        <a:t>5.5</a:t>
                      </a:r>
                    </a:p>
                  </a:txBody>
                  <a:tcPr/>
                </a:tc>
                <a:extLst>
                  <a:ext uri="{0D108BD9-81ED-4DB2-BD59-A6C34878D82A}">
                    <a16:rowId xmlns:a16="http://schemas.microsoft.com/office/drawing/2014/main" val="926375768"/>
                  </a:ext>
                </a:extLst>
              </a:tr>
              <a:tr h="370840">
                <a:tc>
                  <a:txBody>
                    <a:bodyPr/>
                    <a:lstStyle/>
                    <a:p>
                      <a:r>
                        <a:rPr lang="en-US" sz="1600" dirty="0"/>
                        <a:t>Level 4 – Advance to Graduate program upon completion</a:t>
                      </a:r>
                    </a:p>
                  </a:txBody>
                  <a:tcPr/>
                </a:tc>
                <a:tc>
                  <a:txBody>
                    <a:bodyPr/>
                    <a:lstStyle/>
                    <a:p>
                      <a:r>
                        <a:rPr lang="en-US" sz="1600" dirty="0"/>
                        <a:t>61-78</a:t>
                      </a:r>
                    </a:p>
                  </a:txBody>
                  <a:tcPr/>
                </a:tc>
                <a:tc>
                  <a:txBody>
                    <a:bodyPr/>
                    <a:lstStyle/>
                    <a:p>
                      <a:r>
                        <a:rPr lang="en-US" sz="1600" dirty="0"/>
                        <a:t>6.0+</a:t>
                      </a:r>
                    </a:p>
                  </a:txBody>
                  <a:tcPr/>
                </a:tc>
                <a:extLst>
                  <a:ext uri="{0D108BD9-81ED-4DB2-BD59-A6C34878D82A}">
                    <a16:rowId xmlns:a16="http://schemas.microsoft.com/office/drawing/2014/main" val="3441586179"/>
                  </a:ext>
                </a:extLst>
              </a:tr>
            </a:tbl>
          </a:graphicData>
        </a:graphic>
      </p:graphicFrame>
    </p:spTree>
    <p:extLst>
      <p:ext uri="{BB962C8B-B14F-4D97-AF65-F5344CB8AC3E}">
        <p14:creationId xmlns:p14="http://schemas.microsoft.com/office/powerpoint/2010/main" val="1958600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5AC6C-CC77-48EB-9CD5-802498ADE7BE}"/>
              </a:ext>
            </a:extLst>
          </p:cNvPr>
          <p:cNvSpPr>
            <a:spLocks noGrp="1"/>
          </p:cNvSpPr>
          <p:nvPr>
            <p:ph type="title"/>
          </p:nvPr>
        </p:nvSpPr>
        <p:spPr>
          <a:xfrm>
            <a:off x="838200" y="365127"/>
            <a:ext cx="10515600" cy="1082673"/>
          </a:xfrm>
        </p:spPr>
        <p:txBody>
          <a:bodyPr>
            <a:normAutofit fontScale="90000"/>
          </a:bodyPr>
          <a:lstStyle/>
          <a:p>
            <a:pPr algn="ctr"/>
            <a:br>
              <a:rPr lang="en-US" b="0" i="0" dirty="0">
                <a:solidFill>
                  <a:schemeClr val="accent2"/>
                </a:solidFill>
                <a:effectLst/>
                <a:latin typeface="museo-slab"/>
              </a:rPr>
            </a:br>
            <a:r>
              <a:rPr lang="en-US" sz="4400" b="1" i="0" dirty="0">
                <a:solidFill>
                  <a:schemeClr val="accent2"/>
                </a:solidFill>
                <a:effectLst/>
              </a:rPr>
              <a:t>English Language Learner (ELL) Support Center</a:t>
            </a:r>
            <a:br>
              <a:rPr lang="en-US" b="0" i="0" dirty="0">
                <a:solidFill>
                  <a:schemeClr val="accent2"/>
                </a:solidFill>
                <a:effectLst/>
                <a:latin typeface="museo-slab"/>
              </a:rPr>
            </a:br>
            <a:endParaRPr lang="en-US" dirty="0">
              <a:solidFill>
                <a:schemeClr val="accent2"/>
              </a:solidFill>
            </a:endParaRPr>
          </a:p>
        </p:txBody>
      </p:sp>
      <p:sp>
        <p:nvSpPr>
          <p:cNvPr id="3" name="Content Placeholder 2">
            <a:extLst>
              <a:ext uri="{FF2B5EF4-FFF2-40B4-BE49-F238E27FC236}">
                <a16:creationId xmlns:a16="http://schemas.microsoft.com/office/drawing/2014/main" id="{9DBBCD6E-1649-489D-962A-4E1B47AFF895}"/>
              </a:ext>
            </a:extLst>
          </p:cNvPr>
          <p:cNvSpPr>
            <a:spLocks noGrp="1"/>
          </p:cNvSpPr>
          <p:nvPr>
            <p:ph idx="1"/>
          </p:nvPr>
        </p:nvSpPr>
        <p:spPr>
          <a:xfrm>
            <a:off x="838200" y="1447800"/>
            <a:ext cx="10515600" cy="4351338"/>
          </a:xfrm>
        </p:spPr>
        <p:txBody>
          <a:bodyPr>
            <a:normAutofit fontScale="70000" lnSpcReduction="20000"/>
          </a:bodyPr>
          <a:lstStyle/>
          <a:p>
            <a:pPr>
              <a:lnSpc>
                <a:spcPct val="150000"/>
              </a:lnSpc>
            </a:pPr>
            <a:r>
              <a:rPr lang="en-US" sz="2600" dirty="0">
                <a:cs typeface="Calibri"/>
              </a:rPr>
              <a:t>Provides free tutoring services for IELP students</a:t>
            </a:r>
          </a:p>
          <a:p>
            <a:pPr lvl="1">
              <a:lnSpc>
                <a:spcPct val="150000"/>
              </a:lnSpc>
              <a:buFont typeface="Courier New" panose="020B0604020202020204" pitchFamily="34" charset="0"/>
              <a:buChar char="o"/>
            </a:pPr>
            <a:r>
              <a:rPr lang="en-US" sz="2600" dirty="0">
                <a:cs typeface="Calibri"/>
              </a:rPr>
              <a:t>Conversation practice</a:t>
            </a:r>
            <a:endParaRPr lang="en-US" sz="2600" dirty="0"/>
          </a:p>
          <a:p>
            <a:pPr lvl="1">
              <a:lnSpc>
                <a:spcPct val="150000"/>
              </a:lnSpc>
              <a:buFont typeface="Courier New" panose="020B0604020202020204" pitchFamily="34" charset="0"/>
              <a:buChar char="o"/>
            </a:pPr>
            <a:r>
              <a:rPr lang="en-US" sz="2600" dirty="0">
                <a:cs typeface="Calibri"/>
              </a:rPr>
              <a:t>Test-taking strategies</a:t>
            </a:r>
          </a:p>
          <a:p>
            <a:pPr lvl="1">
              <a:lnSpc>
                <a:spcPct val="150000"/>
              </a:lnSpc>
              <a:buFont typeface="Courier New" panose="020B0604020202020204" pitchFamily="34" charset="0"/>
              <a:buChar char="o"/>
            </a:pPr>
            <a:r>
              <a:rPr lang="en-US" sz="2600" dirty="0">
                <a:cs typeface="Calibri"/>
              </a:rPr>
              <a:t>Paper editing</a:t>
            </a:r>
          </a:p>
          <a:p>
            <a:pPr lvl="1">
              <a:lnSpc>
                <a:spcPct val="150000"/>
              </a:lnSpc>
              <a:buFont typeface="Courier New" panose="020B0604020202020204" pitchFamily="34" charset="0"/>
              <a:buChar char="o"/>
            </a:pPr>
            <a:r>
              <a:rPr lang="en-US" sz="2600" dirty="0">
                <a:cs typeface="Calibri"/>
              </a:rPr>
              <a:t>APA format</a:t>
            </a:r>
          </a:p>
          <a:p>
            <a:pPr lvl="1">
              <a:lnSpc>
                <a:spcPct val="150000"/>
              </a:lnSpc>
              <a:buFont typeface="Courier New" panose="020B0604020202020204" pitchFamily="34" charset="0"/>
              <a:buChar char="o"/>
            </a:pPr>
            <a:r>
              <a:rPr lang="en-US" sz="2600" dirty="0">
                <a:cs typeface="Calibri"/>
              </a:rPr>
              <a:t>Avoiding plagiarism</a:t>
            </a:r>
          </a:p>
          <a:p>
            <a:pPr lvl="1">
              <a:lnSpc>
                <a:spcPct val="150000"/>
              </a:lnSpc>
              <a:buFont typeface="Courier New" panose="020B0604020202020204" pitchFamily="34" charset="0"/>
              <a:buChar char="o"/>
            </a:pPr>
            <a:r>
              <a:rPr lang="en-US" sz="2600" dirty="0">
                <a:cs typeface="Calibri"/>
              </a:rPr>
              <a:t>Vocabulary development</a:t>
            </a:r>
          </a:p>
          <a:p>
            <a:pPr lvl="1">
              <a:lnSpc>
                <a:spcPct val="150000"/>
              </a:lnSpc>
              <a:buFont typeface="Courier New" panose="020B0604020202020204" pitchFamily="34" charset="0"/>
              <a:buChar char="o"/>
            </a:pPr>
            <a:r>
              <a:rPr lang="en-US" sz="2600" dirty="0">
                <a:cs typeface="Calibri"/>
              </a:rPr>
              <a:t>Pronunciation clarity</a:t>
            </a:r>
          </a:p>
          <a:p>
            <a:pPr lvl="1">
              <a:lnSpc>
                <a:spcPct val="150000"/>
              </a:lnSpc>
              <a:buFont typeface="Courier New" panose="020B0604020202020204" pitchFamily="34" charset="0"/>
              <a:buChar char="o"/>
            </a:pPr>
            <a:r>
              <a:rPr lang="en-US" sz="2600" dirty="0">
                <a:cs typeface="Calibri"/>
              </a:rPr>
              <a:t>Cultural norms/classroom expectations</a:t>
            </a:r>
          </a:p>
          <a:p>
            <a:pPr lvl="1">
              <a:lnSpc>
                <a:spcPct val="150000"/>
              </a:lnSpc>
              <a:buFont typeface="Courier New" panose="020B0604020202020204" pitchFamily="34" charset="0"/>
              <a:buChar char="o"/>
            </a:pPr>
            <a:r>
              <a:rPr lang="en-US" sz="2600" dirty="0">
                <a:cs typeface="Calibri"/>
              </a:rPr>
              <a:t>and more!</a:t>
            </a:r>
          </a:p>
          <a:p>
            <a:endParaRPr lang="en-US" dirty="0"/>
          </a:p>
        </p:txBody>
      </p:sp>
    </p:spTree>
    <p:extLst>
      <p:ext uri="{BB962C8B-B14F-4D97-AF65-F5344CB8AC3E}">
        <p14:creationId xmlns:p14="http://schemas.microsoft.com/office/powerpoint/2010/main" val="3612504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4000"/>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D223490-D738-41B3-B03D-76EB311A1FF6}"/>
              </a:ext>
            </a:extLst>
          </p:cNvPr>
          <p:cNvPicPr>
            <a:picLocks noChangeAspect="1"/>
          </p:cNvPicPr>
          <p:nvPr/>
        </p:nvPicPr>
        <p:blipFill>
          <a:blip r:embed="rId3"/>
          <a:stretch>
            <a:fillRect/>
          </a:stretch>
        </p:blipFill>
        <p:spPr>
          <a:xfrm>
            <a:off x="0" y="-2"/>
            <a:ext cx="6426200" cy="6858000"/>
          </a:xfrm>
          <a:prstGeom prst="rect">
            <a:avLst/>
          </a:prstGeom>
        </p:spPr>
      </p:pic>
      <p:sp>
        <p:nvSpPr>
          <p:cNvPr id="3" name="TextBox 2">
            <a:extLst>
              <a:ext uri="{FF2B5EF4-FFF2-40B4-BE49-F238E27FC236}">
                <a16:creationId xmlns:a16="http://schemas.microsoft.com/office/drawing/2014/main" id="{9A5A54FE-B0E3-4DF1-B23B-7242796CB5DE}"/>
              </a:ext>
            </a:extLst>
          </p:cNvPr>
          <p:cNvSpPr txBox="1"/>
          <p:nvPr/>
        </p:nvSpPr>
        <p:spPr>
          <a:xfrm>
            <a:off x="6426200" y="-1"/>
            <a:ext cx="5765800" cy="6857999"/>
          </a:xfrm>
          <a:prstGeom prst="rect">
            <a:avLst/>
          </a:prstGeom>
          <a:solidFill>
            <a:srgbClr val="FF8200"/>
          </a:solidFill>
          <a:ln>
            <a:noFill/>
          </a:ln>
        </p:spPr>
        <p:txBody>
          <a:bodyPr wrap="square" rtlCol="0">
            <a:spAutoFit/>
          </a:bodyPr>
          <a:lstStyle/>
          <a:p>
            <a:endParaRPr lang="en-US" dirty="0"/>
          </a:p>
        </p:txBody>
      </p:sp>
      <p:sp>
        <p:nvSpPr>
          <p:cNvPr id="4" name="TextBox 3">
            <a:extLst>
              <a:ext uri="{FF2B5EF4-FFF2-40B4-BE49-F238E27FC236}">
                <a16:creationId xmlns:a16="http://schemas.microsoft.com/office/drawing/2014/main" id="{8A1CDE72-F2E7-469C-9E68-34A118C87113}"/>
              </a:ext>
            </a:extLst>
          </p:cNvPr>
          <p:cNvSpPr txBox="1"/>
          <p:nvPr/>
        </p:nvSpPr>
        <p:spPr>
          <a:xfrm>
            <a:off x="7569200" y="2226733"/>
            <a:ext cx="4047067" cy="2123658"/>
          </a:xfrm>
          <a:prstGeom prst="rect">
            <a:avLst/>
          </a:prstGeom>
          <a:noFill/>
        </p:spPr>
        <p:txBody>
          <a:bodyPr wrap="square" rtlCol="0">
            <a:spAutoFit/>
          </a:bodyPr>
          <a:lstStyle/>
          <a:p>
            <a:pPr algn="ctr"/>
            <a:r>
              <a:rPr lang="en-US" sz="4400" b="1" dirty="0">
                <a:solidFill>
                  <a:schemeClr val="bg1"/>
                </a:solidFill>
                <a:latin typeface="+mj-lt"/>
              </a:rPr>
              <a:t>IELP</a:t>
            </a:r>
          </a:p>
          <a:p>
            <a:pPr algn="ctr"/>
            <a:r>
              <a:rPr lang="en-US" sz="4400" b="1" dirty="0">
                <a:solidFill>
                  <a:schemeClr val="bg1"/>
                </a:solidFill>
                <a:latin typeface="+mj-lt"/>
              </a:rPr>
              <a:t>ADVANTAGE </a:t>
            </a:r>
          </a:p>
          <a:p>
            <a:pPr algn="ctr"/>
            <a:r>
              <a:rPr lang="en-US" sz="4400" b="1" dirty="0">
                <a:solidFill>
                  <a:schemeClr val="bg1"/>
                </a:solidFill>
                <a:latin typeface="+mj-lt"/>
              </a:rPr>
              <a:t>PROGRAM</a:t>
            </a:r>
          </a:p>
        </p:txBody>
      </p:sp>
    </p:spTree>
    <p:extLst>
      <p:ext uri="{BB962C8B-B14F-4D97-AF65-F5344CB8AC3E}">
        <p14:creationId xmlns:p14="http://schemas.microsoft.com/office/powerpoint/2010/main" val="2956220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A49ED-8613-7EFE-B177-A1F9695FA0B4}"/>
              </a:ext>
            </a:extLst>
          </p:cNvPr>
          <p:cNvSpPr>
            <a:spLocks noGrp="1"/>
          </p:cNvSpPr>
          <p:nvPr>
            <p:ph type="title"/>
          </p:nvPr>
        </p:nvSpPr>
        <p:spPr>
          <a:xfrm>
            <a:off x="838200" y="365127"/>
            <a:ext cx="10515600" cy="709293"/>
          </a:xfrm>
        </p:spPr>
        <p:txBody>
          <a:bodyPr/>
          <a:lstStyle/>
          <a:p>
            <a:pPr algn="ctr"/>
            <a:r>
              <a:rPr lang="en-US" b="1" dirty="0">
                <a:solidFill>
                  <a:srgbClr val="FF8200"/>
                </a:solidFill>
              </a:rPr>
              <a:t>IELP Advantage – one semester</a:t>
            </a:r>
          </a:p>
        </p:txBody>
      </p:sp>
      <p:graphicFrame>
        <p:nvGraphicFramePr>
          <p:cNvPr id="4" name="Diagram 3">
            <a:extLst>
              <a:ext uri="{FF2B5EF4-FFF2-40B4-BE49-F238E27FC236}">
                <a16:creationId xmlns:a16="http://schemas.microsoft.com/office/drawing/2014/main" id="{1E5F4F2D-FC43-6C2A-6BE1-0612E1153AAE}"/>
              </a:ext>
            </a:extLst>
          </p:cNvPr>
          <p:cNvGraphicFramePr/>
          <p:nvPr>
            <p:extLst>
              <p:ext uri="{D42A27DB-BD31-4B8C-83A1-F6EECF244321}">
                <p14:modId xmlns:p14="http://schemas.microsoft.com/office/powerpoint/2010/main" val="274267686"/>
              </p:ext>
            </p:extLst>
          </p:nvPr>
        </p:nvGraphicFramePr>
        <p:xfrm>
          <a:off x="0" y="1257300"/>
          <a:ext cx="11896780" cy="48238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8700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9C354-ECBD-5BBF-3E41-E99AC37409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561DF6-7165-7443-1216-BBA0C741BE49}"/>
              </a:ext>
            </a:extLst>
          </p:cNvPr>
          <p:cNvSpPr>
            <a:spLocks noGrp="1"/>
          </p:cNvSpPr>
          <p:nvPr>
            <p:ph type="title"/>
          </p:nvPr>
        </p:nvSpPr>
        <p:spPr>
          <a:xfrm>
            <a:off x="838200" y="365127"/>
            <a:ext cx="10515600" cy="709293"/>
          </a:xfrm>
        </p:spPr>
        <p:txBody>
          <a:bodyPr/>
          <a:lstStyle/>
          <a:p>
            <a:pPr algn="ctr"/>
            <a:r>
              <a:rPr lang="en-US" b="1" dirty="0">
                <a:solidFill>
                  <a:srgbClr val="FF8200"/>
                </a:solidFill>
              </a:rPr>
              <a:t>IELP Advantage – two semesters</a:t>
            </a:r>
          </a:p>
        </p:txBody>
      </p:sp>
      <p:graphicFrame>
        <p:nvGraphicFramePr>
          <p:cNvPr id="4" name="Diagram 3">
            <a:extLst>
              <a:ext uri="{FF2B5EF4-FFF2-40B4-BE49-F238E27FC236}">
                <a16:creationId xmlns:a16="http://schemas.microsoft.com/office/drawing/2014/main" id="{609818DA-6767-EFC9-FA48-284578D131A8}"/>
              </a:ext>
            </a:extLst>
          </p:cNvPr>
          <p:cNvGraphicFramePr/>
          <p:nvPr>
            <p:extLst>
              <p:ext uri="{D42A27DB-BD31-4B8C-83A1-F6EECF244321}">
                <p14:modId xmlns:p14="http://schemas.microsoft.com/office/powerpoint/2010/main" val="4236146584"/>
              </p:ext>
            </p:extLst>
          </p:nvPr>
        </p:nvGraphicFramePr>
        <p:xfrm>
          <a:off x="0" y="1257300"/>
          <a:ext cx="11896780" cy="482388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717238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718E5-2E46-48BB-9227-30E171054254}"/>
              </a:ext>
            </a:extLst>
          </p:cNvPr>
          <p:cNvSpPr>
            <a:spLocks noGrp="1"/>
          </p:cNvSpPr>
          <p:nvPr>
            <p:ph type="title"/>
          </p:nvPr>
        </p:nvSpPr>
        <p:spPr>
          <a:xfrm>
            <a:off x="838200" y="365127"/>
            <a:ext cx="10512972" cy="980197"/>
          </a:xfrm>
        </p:spPr>
        <p:txBody>
          <a:bodyPr>
            <a:normAutofit/>
          </a:bodyPr>
          <a:lstStyle/>
          <a:p>
            <a:pPr algn="ctr"/>
            <a:r>
              <a:rPr lang="en-US" sz="4000" b="1" dirty="0">
                <a:solidFill>
                  <a:schemeClr val="accent2"/>
                </a:solidFill>
              </a:rPr>
              <a:t>Commission Structure</a:t>
            </a:r>
          </a:p>
        </p:txBody>
      </p:sp>
      <p:sp>
        <p:nvSpPr>
          <p:cNvPr id="3" name="TextBox 2">
            <a:extLst>
              <a:ext uri="{FF2B5EF4-FFF2-40B4-BE49-F238E27FC236}">
                <a16:creationId xmlns:a16="http://schemas.microsoft.com/office/drawing/2014/main" id="{348811F0-64A8-4754-A104-7F07A7DFB37A}"/>
              </a:ext>
            </a:extLst>
          </p:cNvPr>
          <p:cNvSpPr txBox="1"/>
          <p:nvPr/>
        </p:nvSpPr>
        <p:spPr>
          <a:xfrm>
            <a:off x="838200" y="1345324"/>
            <a:ext cx="10765221" cy="1711366"/>
          </a:xfrm>
          <a:prstGeom prst="rect">
            <a:avLst/>
          </a:prstGeom>
          <a:noFill/>
        </p:spPr>
        <p:txBody>
          <a:bodyPr wrap="square" rtlCol="0">
            <a:spAutoFit/>
          </a:bodyPr>
          <a:lstStyle/>
          <a:p>
            <a:pPr>
              <a:lnSpc>
                <a:spcPct val="150000"/>
              </a:lnSpc>
            </a:pPr>
            <a:r>
              <a:rPr lang="en-US" dirty="0"/>
              <a:t>The University agrees to pay a flat-rate commission fee per international student referred by the Contractor who enrolls full-time in an academic program from Findlay’s Graduate, Undergraduate and IELP offering. Commission payments will be divided over the student’s first two semesters, and eligibility requires that the student clears all tuition balances in both semesters. Commission rates per intake are as follows:</a:t>
            </a:r>
          </a:p>
        </p:txBody>
      </p:sp>
      <p:sp>
        <p:nvSpPr>
          <p:cNvPr id="5" name="TextBox 4">
            <a:extLst>
              <a:ext uri="{FF2B5EF4-FFF2-40B4-BE49-F238E27FC236}">
                <a16:creationId xmlns:a16="http://schemas.microsoft.com/office/drawing/2014/main" id="{F87E5B96-9102-49FB-9EB3-21B2F1D41025}"/>
              </a:ext>
            </a:extLst>
          </p:cNvPr>
          <p:cNvSpPr txBox="1"/>
          <p:nvPr/>
        </p:nvSpPr>
        <p:spPr>
          <a:xfrm>
            <a:off x="838200" y="3151078"/>
            <a:ext cx="4784834" cy="2031325"/>
          </a:xfrm>
          <a:prstGeom prst="rect">
            <a:avLst/>
          </a:prstGeom>
          <a:noFill/>
        </p:spPr>
        <p:txBody>
          <a:bodyPr wrap="square" rtlCol="0">
            <a:spAutoFit/>
          </a:bodyPr>
          <a:lstStyle/>
          <a:p>
            <a:pPr>
              <a:lnSpc>
                <a:spcPct val="150000"/>
              </a:lnSpc>
            </a:pPr>
            <a:r>
              <a:rPr lang="en-US" b="1" dirty="0">
                <a:solidFill>
                  <a:schemeClr val="accent2"/>
                </a:solidFill>
              </a:rPr>
              <a:t>1 - 7 Students:</a:t>
            </a:r>
          </a:p>
          <a:p>
            <a:pPr marL="285750" indent="-285750">
              <a:lnSpc>
                <a:spcPct val="150000"/>
              </a:lnSpc>
              <a:buFont typeface="Arial" panose="020B0604020202020204" pitchFamily="34" charset="0"/>
              <a:buChar char="•"/>
            </a:pPr>
            <a:r>
              <a:rPr lang="en-US" dirty="0"/>
              <a:t>$1,750 - 1st semester</a:t>
            </a:r>
          </a:p>
          <a:p>
            <a:pPr marL="285750" indent="-285750">
              <a:lnSpc>
                <a:spcPct val="150000"/>
              </a:lnSpc>
              <a:buFont typeface="Arial" panose="020B0604020202020204" pitchFamily="34" charset="0"/>
              <a:buChar char="•"/>
            </a:pPr>
            <a:r>
              <a:rPr lang="en-US" dirty="0"/>
              <a:t>$1,750 - 2nd semester</a:t>
            </a:r>
          </a:p>
          <a:p>
            <a:pPr marL="285750" indent="-285750">
              <a:lnSpc>
                <a:spcPct val="150000"/>
              </a:lnSpc>
              <a:buFont typeface="Arial" panose="020B0604020202020204" pitchFamily="34" charset="0"/>
              <a:buChar char="•"/>
            </a:pPr>
            <a:r>
              <a:rPr lang="en-US" b="1" dirty="0"/>
              <a:t>Total: $3,500 per student</a:t>
            </a:r>
            <a:endParaRPr lang="en-US" dirty="0"/>
          </a:p>
          <a:p>
            <a:endParaRPr lang="en-US" dirty="0"/>
          </a:p>
        </p:txBody>
      </p:sp>
      <p:sp>
        <p:nvSpPr>
          <p:cNvPr id="6" name="TextBox 5">
            <a:extLst>
              <a:ext uri="{FF2B5EF4-FFF2-40B4-BE49-F238E27FC236}">
                <a16:creationId xmlns:a16="http://schemas.microsoft.com/office/drawing/2014/main" id="{594A850A-2859-4E12-B78A-0274077D3E05}"/>
              </a:ext>
            </a:extLst>
          </p:cNvPr>
          <p:cNvSpPr txBox="1"/>
          <p:nvPr/>
        </p:nvSpPr>
        <p:spPr>
          <a:xfrm>
            <a:off x="6463862" y="3151078"/>
            <a:ext cx="4172607" cy="2031325"/>
          </a:xfrm>
          <a:prstGeom prst="rect">
            <a:avLst/>
          </a:prstGeom>
          <a:noFill/>
        </p:spPr>
        <p:txBody>
          <a:bodyPr wrap="square" rtlCol="0">
            <a:spAutoFit/>
          </a:bodyPr>
          <a:lstStyle/>
          <a:p>
            <a:pPr>
              <a:lnSpc>
                <a:spcPct val="150000"/>
              </a:lnSpc>
            </a:pPr>
            <a:r>
              <a:rPr lang="en-US" b="1" dirty="0">
                <a:solidFill>
                  <a:schemeClr val="accent2"/>
                </a:solidFill>
              </a:rPr>
              <a:t>8 or More Students:</a:t>
            </a:r>
          </a:p>
          <a:p>
            <a:pPr marL="285750" indent="-285750">
              <a:lnSpc>
                <a:spcPct val="150000"/>
              </a:lnSpc>
              <a:buFont typeface="Arial" panose="020B0604020202020204" pitchFamily="34" charset="0"/>
              <a:buChar char="•"/>
            </a:pPr>
            <a:r>
              <a:rPr lang="en-US" dirty="0"/>
              <a:t>$2,250 - 1st semester</a:t>
            </a:r>
          </a:p>
          <a:p>
            <a:pPr marL="285750" indent="-285750">
              <a:lnSpc>
                <a:spcPct val="150000"/>
              </a:lnSpc>
              <a:buFont typeface="Arial" panose="020B0604020202020204" pitchFamily="34" charset="0"/>
              <a:buChar char="•"/>
            </a:pPr>
            <a:r>
              <a:rPr lang="en-US" dirty="0"/>
              <a:t>$2,250 - 2nd semester</a:t>
            </a:r>
          </a:p>
          <a:p>
            <a:pPr marL="285750" indent="-285750">
              <a:lnSpc>
                <a:spcPct val="150000"/>
              </a:lnSpc>
              <a:buFont typeface="Arial" panose="020B0604020202020204" pitchFamily="34" charset="0"/>
              <a:buChar char="•"/>
            </a:pPr>
            <a:r>
              <a:rPr lang="en-US" b="1" dirty="0"/>
              <a:t>Total: $4,500 per student</a:t>
            </a:r>
            <a:endParaRPr lang="en-US" dirty="0"/>
          </a:p>
          <a:p>
            <a:endParaRPr lang="en-US" dirty="0"/>
          </a:p>
        </p:txBody>
      </p:sp>
      <p:sp>
        <p:nvSpPr>
          <p:cNvPr id="7" name="TextBox 6">
            <a:extLst>
              <a:ext uri="{FF2B5EF4-FFF2-40B4-BE49-F238E27FC236}">
                <a16:creationId xmlns:a16="http://schemas.microsoft.com/office/drawing/2014/main" id="{878A1DDB-E75A-466B-AF7B-827BA381B516}"/>
              </a:ext>
            </a:extLst>
          </p:cNvPr>
          <p:cNvSpPr txBox="1"/>
          <p:nvPr/>
        </p:nvSpPr>
        <p:spPr>
          <a:xfrm>
            <a:off x="966952" y="5087007"/>
            <a:ext cx="10037379" cy="880369"/>
          </a:xfrm>
          <a:prstGeom prst="rect">
            <a:avLst/>
          </a:prstGeom>
          <a:noFill/>
        </p:spPr>
        <p:txBody>
          <a:bodyPr wrap="square" rtlCol="0">
            <a:spAutoFit/>
          </a:bodyPr>
          <a:lstStyle/>
          <a:p>
            <a:pPr>
              <a:lnSpc>
                <a:spcPct val="150000"/>
              </a:lnSpc>
            </a:pPr>
            <a:r>
              <a:rPr lang="en-US" b="1" i="1" dirty="0"/>
              <a:t>Note</a:t>
            </a:r>
            <a:r>
              <a:rPr lang="en-US" i="1" dirty="0"/>
              <a:t>: The increased rate of $1,000 begins with the 8th student in a single intake. All students must be enrolled full-time and financially cleared in each semester for commission eligibility.</a:t>
            </a:r>
            <a:endParaRPr lang="en-US" dirty="0"/>
          </a:p>
        </p:txBody>
      </p:sp>
    </p:spTree>
    <p:extLst>
      <p:ext uri="{BB962C8B-B14F-4D97-AF65-F5344CB8AC3E}">
        <p14:creationId xmlns:p14="http://schemas.microsoft.com/office/powerpoint/2010/main" val="36542927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4411EEE-7889-447B-9E5D-842E8DA785ED}"/>
              </a:ext>
            </a:extLst>
          </p:cNvPr>
          <p:cNvPicPr>
            <a:picLocks noChangeAspect="1"/>
          </p:cNvPicPr>
          <p:nvPr/>
        </p:nvPicPr>
        <p:blipFill>
          <a:blip r:embed="rId2"/>
          <a:stretch>
            <a:fillRect/>
          </a:stretch>
        </p:blipFill>
        <p:spPr>
          <a:xfrm>
            <a:off x="0" y="3"/>
            <a:ext cx="4143372" cy="3405417"/>
          </a:xfrm>
          <a:prstGeom prst="rect">
            <a:avLst/>
          </a:prstGeom>
        </p:spPr>
      </p:pic>
      <p:pic>
        <p:nvPicPr>
          <p:cNvPr id="3" name="Picture 2">
            <a:extLst>
              <a:ext uri="{FF2B5EF4-FFF2-40B4-BE49-F238E27FC236}">
                <a16:creationId xmlns:a16="http://schemas.microsoft.com/office/drawing/2014/main" id="{3CDBC03E-4872-4CC8-8661-6327A72D7FCE}"/>
              </a:ext>
            </a:extLst>
          </p:cNvPr>
          <p:cNvPicPr>
            <a:picLocks noChangeAspect="1"/>
          </p:cNvPicPr>
          <p:nvPr/>
        </p:nvPicPr>
        <p:blipFill>
          <a:blip r:embed="rId3"/>
          <a:stretch>
            <a:fillRect/>
          </a:stretch>
        </p:blipFill>
        <p:spPr>
          <a:xfrm>
            <a:off x="4143373" y="-1"/>
            <a:ext cx="4122381" cy="3405421"/>
          </a:xfrm>
          <a:prstGeom prst="rect">
            <a:avLst/>
          </a:prstGeom>
        </p:spPr>
      </p:pic>
      <p:pic>
        <p:nvPicPr>
          <p:cNvPr id="5" name="Picture 4">
            <a:extLst>
              <a:ext uri="{FF2B5EF4-FFF2-40B4-BE49-F238E27FC236}">
                <a16:creationId xmlns:a16="http://schemas.microsoft.com/office/drawing/2014/main" id="{00F2BDC9-9391-4DD1-ABFE-3B51E2296CF2}"/>
              </a:ext>
            </a:extLst>
          </p:cNvPr>
          <p:cNvPicPr>
            <a:picLocks noChangeAspect="1"/>
          </p:cNvPicPr>
          <p:nvPr/>
        </p:nvPicPr>
        <p:blipFill>
          <a:blip r:embed="rId4"/>
          <a:stretch>
            <a:fillRect/>
          </a:stretch>
        </p:blipFill>
        <p:spPr>
          <a:xfrm>
            <a:off x="1" y="3405421"/>
            <a:ext cx="4143373" cy="3452579"/>
          </a:xfrm>
          <a:prstGeom prst="rect">
            <a:avLst/>
          </a:prstGeom>
        </p:spPr>
      </p:pic>
      <p:pic>
        <p:nvPicPr>
          <p:cNvPr id="6" name="Picture 5">
            <a:extLst>
              <a:ext uri="{FF2B5EF4-FFF2-40B4-BE49-F238E27FC236}">
                <a16:creationId xmlns:a16="http://schemas.microsoft.com/office/drawing/2014/main" id="{733FAF36-F4DA-4CBC-8007-DCC75C3C578D}"/>
              </a:ext>
            </a:extLst>
          </p:cNvPr>
          <p:cNvPicPr>
            <a:picLocks noChangeAspect="1"/>
          </p:cNvPicPr>
          <p:nvPr/>
        </p:nvPicPr>
        <p:blipFill>
          <a:blip r:embed="rId5"/>
          <a:stretch>
            <a:fillRect/>
          </a:stretch>
        </p:blipFill>
        <p:spPr>
          <a:xfrm>
            <a:off x="4143372" y="3405421"/>
            <a:ext cx="4122381" cy="3452579"/>
          </a:xfrm>
          <a:prstGeom prst="rect">
            <a:avLst/>
          </a:prstGeom>
        </p:spPr>
      </p:pic>
      <p:pic>
        <p:nvPicPr>
          <p:cNvPr id="9" name="Picture 8">
            <a:extLst>
              <a:ext uri="{FF2B5EF4-FFF2-40B4-BE49-F238E27FC236}">
                <a16:creationId xmlns:a16="http://schemas.microsoft.com/office/drawing/2014/main" id="{FE001FCB-DAA9-4B4A-8E07-BF03739FF583}"/>
              </a:ext>
            </a:extLst>
          </p:cNvPr>
          <p:cNvPicPr>
            <a:picLocks noChangeAspect="1"/>
          </p:cNvPicPr>
          <p:nvPr/>
        </p:nvPicPr>
        <p:blipFill>
          <a:blip r:embed="rId6"/>
          <a:stretch>
            <a:fillRect/>
          </a:stretch>
        </p:blipFill>
        <p:spPr>
          <a:xfrm>
            <a:off x="8267336" y="0"/>
            <a:ext cx="3924664" cy="3405420"/>
          </a:xfrm>
          <a:prstGeom prst="rect">
            <a:avLst/>
          </a:prstGeom>
        </p:spPr>
      </p:pic>
      <p:pic>
        <p:nvPicPr>
          <p:cNvPr id="10" name="Picture 9">
            <a:extLst>
              <a:ext uri="{FF2B5EF4-FFF2-40B4-BE49-F238E27FC236}">
                <a16:creationId xmlns:a16="http://schemas.microsoft.com/office/drawing/2014/main" id="{08E299CC-44AE-4BE3-B5F9-FFC330354549}"/>
              </a:ext>
            </a:extLst>
          </p:cNvPr>
          <p:cNvPicPr>
            <a:picLocks noChangeAspect="1"/>
          </p:cNvPicPr>
          <p:nvPr/>
        </p:nvPicPr>
        <p:blipFill>
          <a:blip r:embed="rId7"/>
          <a:stretch>
            <a:fillRect/>
          </a:stretch>
        </p:blipFill>
        <p:spPr>
          <a:xfrm>
            <a:off x="8265753" y="3405420"/>
            <a:ext cx="3926247" cy="3452580"/>
          </a:xfrm>
          <a:prstGeom prst="rect">
            <a:avLst/>
          </a:prstGeom>
        </p:spPr>
      </p:pic>
    </p:spTree>
    <p:extLst>
      <p:ext uri="{BB962C8B-B14F-4D97-AF65-F5344CB8AC3E}">
        <p14:creationId xmlns:p14="http://schemas.microsoft.com/office/powerpoint/2010/main" val="423867190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F6E503ACCA46442BFF61DFBA1C6F8EC" ma:contentTypeVersion="5" ma:contentTypeDescription="Create a new document." ma:contentTypeScope="" ma:versionID="3166e219251c1128606b532e38cb2061">
  <xsd:schema xmlns:xsd="http://www.w3.org/2001/XMLSchema" xmlns:xs="http://www.w3.org/2001/XMLSchema" xmlns:p="http://schemas.microsoft.com/office/2006/metadata/properties" xmlns:ns1="http://schemas.microsoft.com/sharepoint/v3" xmlns:ns2="881cbc62-9c94-4650-91c8-fbcdad032e96" targetNamespace="http://schemas.microsoft.com/office/2006/metadata/properties" ma:root="true" ma:fieldsID="f114224510ac45b4fd4df78dc3c11c2b" ns1:_="" ns2:_="">
    <xsd:import namespace="http://schemas.microsoft.com/sharepoint/v3"/>
    <xsd:import namespace="881cbc62-9c94-4650-91c8-fbcdad032e96"/>
    <xsd:element name="properties">
      <xsd:complexType>
        <xsd:sequence>
          <xsd:element name="documentManagement">
            <xsd:complexType>
              <xsd:all>
                <xsd:element ref="ns1:PublishingStartDate" minOccurs="0"/>
                <xsd:element ref="ns1:PublishingExpirationDate" minOccurs="0"/>
                <xsd:element ref="ns2:_dlc_DocId" minOccurs="0"/>
                <xsd:element ref="ns2:_dlc_DocIdUrl" minOccurs="0"/>
                <xsd:element ref="ns2:_dlc_DocIdPersistId"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 ma:internalName="PublishingStartDate">
      <xsd:simpleType>
        <xsd:restriction base="dms:Unknown"/>
      </xsd:simpleType>
    </xsd:element>
    <xsd:element name="PublishingExpirationDate" ma:index="5" nillable="true" ma:displayName="Scheduling End Date" ma:description=""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81cbc62-9c94-4650-91c8-fbcdad032e96" elementFormDefault="qualified">
    <xsd:import namespace="http://schemas.microsoft.com/office/2006/documentManagement/types"/>
    <xsd:import namespace="http://schemas.microsoft.com/office/infopath/2007/PartnerControls"/>
    <xsd:element name="_dlc_DocId" ma:index="10" nillable="true" ma:displayName="Document ID Value" ma:description="The value of the document ID assigned to this item." ma:internalName="_dlc_DocId" ma:readOnly="true">
      <xsd:simpleType>
        <xsd:restriction base="dms:Text"/>
      </xsd:simpleType>
    </xsd:element>
    <xsd:element name="_dlc_DocIdUrl" ma:index="11"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2" nillable="true" ma:displayName="Persist ID" ma:description="Keep ID on add." ma:hidden="true" ma:internalName="_dlc_DocIdPersistId" ma:readOnly="true">
      <xsd:simpleType>
        <xsd:restriction base="dms:Boolean"/>
      </xsd:simpleType>
    </xsd:element>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_dlc_DocId xmlns="881cbc62-9c94-4650-91c8-fbcdad032e96">65M42YJNURMD-241562491-15</_dlc_DocId>
    <_dlc_DocIdUrl xmlns="881cbc62-9c94-4650-91c8-fbcdad032e96">
      <Url>https://www.findlay.edu/offices/marketing-communication/_layouts/15/DocIdRedir.aspx?ID=65M42YJNURMD-241562491-15</Url>
      <Description>65M42YJNURMD-241562491-15</Description>
    </_dlc_DocIdUrl>
    <_dlc_DocIdPersistId xmlns="881cbc62-9c94-4650-91c8-fbcdad032e96">false</_dlc_DocIdPersistId>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21E71C-6C16-44B9-AA8B-A6381AEACDEE}">
  <ds:schemaRefs>
    <ds:schemaRef ds:uri="881cbc62-9c94-4650-91c8-fbcdad032e9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0EC0F82-6197-43B4-BA0C-7FB8700BD24D}">
  <ds:schemaRefs>
    <ds:schemaRef ds:uri="881cbc62-9c94-4650-91c8-fbcdad032e9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9DD4746-56AF-4145-9A74-25411276E35C}">
  <ds:schemaRefs>
    <ds:schemaRef ds:uri="http://schemas.microsoft.com/sharepoint/events"/>
  </ds:schemaRefs>
</ds:datastoreItem>
</file>

<file path=customXml/itemProps4.xml><?xml version="1.0" encoding="utf-8"?>
<ds:datastoreItem xmlns:ds="http://schemas.openxmlformats.org/officeDocument/2006/customXml" ds:itemID="{AFCEF9D8-DB07-4E69-A7C7-35DC9B4CA80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Agent Presentation</Template>
  <TotalTime>578</TotalTime>
  <Words>691</Words>
  <Application>Microsoft Office PowerPoint</Application>
  <PresentationFormat>Widescreen</PresentationFormat>
  <Paragraphs>101</Paragraphs>
  <Slides>12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Courier New</vt:lpstr>
      <vt:lpstr>museo-slab</vt:lpstr>
      <vt:lpstr>Office Theme</vt:lpstr>
      <vt:lpstr>WELCOME </vt:lpstr>
      <vt:lpstr>Welcome to the University of Findlay</vt:lpstr>
      <vt:lpstr>PowerPoint Presentation</vt:lpstr>
      <vt:lpstr>Admission Requirements and Cost of IELP</vt:lpstr>
      <vt:lpstr>Intensive English Language Program  (IELP)</vt:lpstr>
      <vt:lpstr>Curriculum</vt:lpstr>
      <vt:lpstr> English Language Learner (ELL) Support Center </vt:lpstr>
      <vt:lpstr>PowerPoint Presentation</vt:lpstr>
      <vt:lpstr>IELP Advantage – one semester</vt:lpstr>
      <vt:lpstr>IELP Advantage – two semesters</vt:lpstr>
      <vt:lpstr>Commission Structure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Belinda Gewu</dc:creator>
  <cp:lastModifiedBy>Megan Fowler</cp:lastModifiedBy>
  <cp:revision>24</cp:revision>
  <dcterms:created xsi:type="dcterms:W3CDTF">2025-04-15T14:46:29Z</dcterms:created>
  <dcterms:modified xsi:type="dcterms:W3CDTF">2025-04-29T12:50:37Z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0x0101008F6E503ACCA46442BFF61DFBA1C6F8EC</vt:lpwstr>
  </property>
  <property fmtid="{D5CDD505-2E9C-101B-9397-08002B2CF9AE}" pid="3" name="_dlc_DocIdItemGuid">
    <vt:lpwstr>bf7524d7-e67d-41d3-b11d-2db1d2cfe6b7</vt:lpwstr>
  </property>
  <property fmtid="{D5CDD505-2E9C-101B-9397-08002B2CF9AE}" pid="4" name="xd_Signature">
    <vt:bool>false</vt:bool>
  </property>
  <property fmtid="{D5CDD505-2E9C-101B-9397-08002B2CF9AE}" pid="5" name="xd_ProgID">
    <vt:lpwstr/>
  </property>
  <property fmtid="{D5CDD505-2E9C-101B-9397-08002B2CF9AE}" pid="6" name="TemplateUrl">
    <vt:lpwstr/>
  </property>
</Properties>
</file>