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1" d="100"/>
          <a:sy n="51" d="100"/>
        </p:scale>
        <p:origin x="48" y="2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4.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9F4140B-8519-46C8-BD73-4C42803CB583}"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E2EEF8-A665-483B-826C-DE70178B28D9}" type="slidenum">
              <a:rPr lang="en-US" smtClean="0"/>
              <a:t>‹#›</a:t>
            </a:fld>
            <a:endParaRPr lang="en-US"/>
          </a:p>
        </p:txBody>
      </p:sp>
    </p:spTree>
    <p:extLst>
      <p:ext uri="{BB962C8B-B14F-4D97-AF65-F5344CB8AC3E}">
        <p14:creationId xmlns:p14="http://schemas.microsoft.com/office/powerpoint/2010/main" val="2959199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9F4140B-8519-46C8-BD73-4C42803CB583}"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E2EEF8-A665-483B-826C-DE70178B28D9}" type="slidenum">
              <a:rPr lang="en-US" smtClean="0"/>
              <a:t>‹#›</a:t>
            </a:fld>
            <a:endParaRPr lang="en-US"/>
          </a:p>
        </p:txBody>
      </p:sp>
    </p:spTree>
    <p:extLst>
      <p:ext uri="{BB962C8B-B14F-4D97-AF65-F5344CB8AC3E}">
        <p14:creationId xmlns:p14="http://schemas.microsoft.com/office/powerpoint/2010/main" val="3922902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9F4140B-8519-46C8-BD73-4C42803CB583}"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E2EEF8-A665-483B-826C-DE70178B28D9}" type="slidenum">
              <a:rPr lang="en-US" smtClean="0"/>
              <a:t>‹#›</a:t>
            </a:fld>
            <a:endParaRPr lang="en-US"/>
          </a:p>
        </p:txBody>
      </p:sp>
    </p:spTree>
    <p:extLst>
      <p:ext uri="{BB962C8B-B14F-4D97-AF65-F5344CB8AC3E}">
        <p14:creationId xmlns:p14="http://schemas.microsoft.com/office/powerpoint/2010/main" val="3738353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9F4140B-8519-46C8-BD73-4C42803CB583}"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E2EEF8-A665-483B-826C-DE70178B28D9}" type="slidenum">
              <a:rPr lang="en-US" smtClean="0"/>
              <a:t>‹#›</a:t>
            </a:fld>
            <a:endParaRPr lang="en-US"/>
          </a:p>
        </p:txBody>
      </p:sp>
    </p:spTree>
    <p:extLst>
      <p:ext uri="{BB962C8B-B14F-4D97-AF65-F5344CB8AC3E}">
        <p14:creationId xmlns:p14="http://schemas.microsoft.com/office/powerpoint/2010/main" val="1632249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F4140B-8519-46C8-BD73-4C42803CB583}"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E2EEF8-A665-483B-826C-DE70178B28D9}" type="slidenum">
              <a:rPr lang="en-US" smtClean="0"/>
              <a:t>‹#›</a:t>
            </a:fld>
            <a:endParaRPr lang="en-US"/>
          </a:p>
        </p:txBody>
      </p:sp>
    </p:spTree>
    <p:extLst>
      <p:ext uri="{BB962C8B-B14F-4D97-AF65-F5344CB8AC3E}">
        <p14:creationId xmlns:p14="http://schemas.microsoft.com/office/powerpoint/2010/main" val="2798838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9F4140B-8519-46C8-BD73-4C42803CB583}" type="datetimeFigureOut">
              <a:rPr lang="en-US" smtClean="0"/>
              <a:t>5/10/2017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E2EEF8-A665-483B-826C-DE70178B28D9}" type="slidenum">
              <a:rPr lang="en-US" smtClean="0"/>
              <a:t>‹#›</a:t>
            </a:fld>
            <a:endParaRPr lang="en-US"/>
          </a:p>
        </p:txBody>
      </p:sp>
    </p:spTree>
    <p:extLst>
      <p:ext uri="{BB962C8B-B14F-4D97-AF65-F5344CB8AC3E}">
        <p14:creationId xmlns:p14="http://schemas.microsoft.com/office/powerpoint/2010/main" val="329175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9F4140B-8519-46C8-BD73-4C42803CB583}" type="datetimeFigureOut">
              <a:rPr lang="en-US" smtClean="0"/>
              <a:t>5/10/2017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E2EEF8-A665-483B-826C-DE70178B28D9}" type="slidenum">
              <a:rPr lang="en-US" smtClean="0"/>
              <a:t>‹#›</a:t>
            </a:fld>
            <a:endParaRPr lang="en-US"/>
          </a:p>
        </p:txBody>
      </p:sp>
    </p:spTree>
    <p:extLst>
      <p:ext uri="{BB962C8B-B14F-4D97-AF65-F5344CB8AC3E}">
        <p14:creationId xmlns:p14="http://schemas.microsoft.com/office/powerpoint/2010/main" val="349560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9F4140B-8519-46C8-BD73-4C42803CB583}" type="datetimeFigureOut">
              <a:rPr lang="en-US" smtClean="0"/>
              <a:t>5/10/2017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E2EEF8-A665-483B-826C-DE70178B28D9}" type="slidenum">
              <a:rPr lang="en-US" smtClean="0"/>
              <a:t>‹#›</a:t>
            </a:fld>
            <a:endParaRPr lang="en-US"/>
          </a:p>
        </p:txBody>
      </p:sp>
    </p:spTree>
    <p:extLst>
      <p:ext uri="{BB962C8B-B14F-4D97-AF65-F5344CB8AC3E}">
        <p14:creationId xmlns:p14="http://schemas.microsoft.com/office/powerpoint/2010/main" val="800307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F4140B-8519-46C8-BD73-4C42803CB583}" type="datetimeFigureOut">
              <a:rPr lang="en-US" smtClean="0"/>
              <a:t>5/10/2017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E2EEF8-A665-483B-826C-DE70178B28D9}" type="slidenum">
              <a:rPr lang="en-US" smtClean="0"/>
              <a:t>‹#›</a:t>
            </a:fld>
            <a:endParaRPr lang="en-US"/>
          </a:p>
        </p:txBody>
      </p:sp>
    </p:spTree>
    <p:extLst>
      <p:ext uri="{BB962C8B-B14F-4D97-AF65-F5344CB8AC3E}">
        <p14:creationId xmlns:p14="http://schemas.microsoft.com/office/powerpoint/2010/main" val="2248412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F4140B-8519-46C8-BD73-4C42803CB583}" type="datetimeFigureOut">
              <a:rPr lang="en-US" smtClean="0"/>
              <a:t>5/10/2017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E2EEF8-A665-483B-826C-DE70178B28D9}" type="slidenum">
              <a:rPr lang="en-US" smtClean="0"/>
              <a:t>‹#›</a:t>
            </a:fld>
            <a:endParaRPr lang="en-US"/>
          </a:p>
        </p:txBody>
      </p:sp>
    </p:spTree>
    <p:extLst>
      <p:ext uri="{BB962C8B-B14F-4D97-AF65-F5344CB8AC3E}">
        <p14:creationId xmlns:p14="http://schemas.microsoft.com/office/powerpoint/2010/main" val="3797372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F4140B-8519-46C8-BD73-4C42803CB583}" type="datetimeFigureOut">
              <a:rPr lang="en-US" smtClean="0"/>
              <a:t>5/10/2017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E2EEF8-A665-483B-826C-DE70178B28D9}" type="slidenum">
              <a:rPr lang="en-US" smtClean="0"/>
              <a:t>‹#›</a:t>
            </a:fld>
            <a:endParaRPr lang="en-US"/>
          </a:p>
        </p:txBody>
      </p:sp>
    </p:spTree>
    <p:extLst>
      <p:ext uri="{BB962C8B-B14F-4D97-AF65-F5344CB8AC3E}">
        <p14:creationId xmlns:p14="http://schemas.microsoft.com/office/powerpoint/2010/main" val="609298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F4140B-8519-46C8-BD73-4C42803CB583}" type="datetimeFigureOut">
              <a:rPr lang="en-US" smtClean="0"/>
              <a:t>5/10/2017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E2EEF8-A665-483B-826C-DE70178B28D9}" type="slidenum">
              <a:rPr lang="en-US" smtClean="0"/>
              <a:t>‹#›</a:t>
            </a:fld>
            <a:endParaRPr lang="en-US"/>
          </a:p>
        </p:txBody>
      </p:sp>
    </p:spTree>
    <p:extLst>
      <p:ext uri="{BB962C8B-B14F-4D97-AF65-F5344CB8AC3E}">
        <p14:creationId xmlns:p14="http://schemas.microsoft.com/office/powerpoint/2010/main" val="35864363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catalog.findlay.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catalog.findlay.edu/en/current/Undergraduate-Catalog/Courses/MATH-Mathematics/100/MATH-11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catalog.findlay.edu/en/current/Undergraduate-Catalog/Courses/ENGL-English/300/ENGL-305" TargetMode="External"/><Relationship Id="rId13" Type="http://schemas.openxmlformats.org/officeDocument/2006/relationships/hyperlink" Target="http://catalog.findlay.edu/en/current/Undergraduate-Catalog/Courses/CSCI-Computer-Science/100/CSCI-148" TargetMode="External"/><Relationship Id="rId3" Type="http://schemas.openxmlformats.org/officeDocument/2006/relationships/hyperlink" Target="http://catalog.findlay.edu/en/current/Undergraduate-Catalog/Courses/COMM-Communication/200/COMM-211" TargetMode="External"/><Relationship Id="rId7" Type="http://schemas.openxmlformats.org/officeDocument/2006/relationships/hyperlink" Target="http://catalog.findlay.edu/en/current/Undergraduate-Catalog/Courses/ENGL-English/300/ENGL-302" TargetMode="External"/><Relationship Id="rId12" Type="http://schemas.openxmlformats.org/officeDocument/2006/relationships/hyperlink" Target="http://catalog.findlay.edu/en/current/Undergraduate-Catalog/Courses/ENGL-English/100/ENGL-106" TargetMode="External"/><Relationship Id="rId2" Type="http://schemas.openxmlformats.org/officeDocument/2006/relationships/hyperlink" Target="http://catalog.findlay.edu/en/current/Undergraduate-Catalog/Courses/COMM-Communication/100/COMM-110" TargetMode="External"/><Relationship Id="rId16" Type="http://schemas.openxmlformats.org/officeDocument/2006/relationships/hyperlink" Target="http://catalog.findlay.edu/en/current/Undergraduate-Catalog/Courses/CSCI-Computer-Science/100/CSCI-190" TargetMode="External"/><Relationship Id="rId1" Type="http://schemas.openxmlformats.org/officeDocument/2006/relationships/slideLayout" Target="../slideLayouts/slideLayout2.xml"/><Relationship Id="rId6" Type="http://schemas.openxmlformats.org/officeDocument/2006/relationships/hyperlink" Target="http://catalog.findlay.edu/en/current/Undergraduate-Catalog/Courses/ENGL-English/200/ENGL-282" TargetMode="External"/><Relationship Id="rId11" Type="http://schemas.openxmlformats.org/officeDocument/2006/relationships/hyperlink" Target="http://catalog.findlay.edu/en/current/Undergraduate-Catalog/Courses/ENGL-English/100/ENGL-145" TargetMode="External"/><Relationship Id="rId5" Type="http://schemas.openxmlformats.org/officeDocument/2006/relationships/hyperlink" Target="http://catalog.findlay.edu/en/current/Undergraduate-Catalog/Courses/ENGL-English/200/ENGL-272" TargetMode="External"/><Relationship Id="rId15" Type="http://schemas.openxmlformats.org/officeDocument/2006/relationships/hyperlink" Target="http://catalog.findlay.edu/en/current/Undergraduate-Catalog/Courses/CSCI-Computer-Science/100/CSCI-150" TargetMode="External"/><Relationship Id="rId10" Type="http://schemas.openxmlformats.org/officeDocument/2006/relationships/hyperlink" Target="http://catalog.findlay.edu/en/current/Undergraduate-Catalog/Courses/ENGL-English/100/ENGL-104" TargetMode="External"/><Relationship Id="rId4" Type="http://schemas.openxmlformats.org/officeDocument/2006/relationships/hyperlink" Target="http://catalog.findlay.edu/en/current/Undergraduate-Catalog/Courses/ENGL-English/200/ENGL-202" TargetMode="External"/><Relationship Id="rId9" Type="http://schemas.openxmlformats.org/officeDocument/2006/relationships/hyperlink" Target="http://catalog.findlay.edu/en/current/Undergraduate-Catalog/Courses/ENGL-English/300/ENGL-306" TargetMode="External"/><Relationship Id="rId14" Type="http://schemas.openxmlformats.org/officeDocument/2006/relationships/hyperlink" Target="http://catalog.findlay.edu/en/current/Undergraduate-Catalog/Courses/CSCI-Computer-Science/100/CSCI-149"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catalog.findlay.edu/en/current/Undergraduate-Catalog/Courses/PHIL-Philosophy/200/PHIL-270" TargetMode="External"/><Relationship Id="rId3" Type="http://schemas.openxmlformats.org/officeDocument/2006/relationships/hyperlink" Target="http://catalog.findlay.edu/en/current/Undergraduate-Catalog/Courses/RELI-Religious-Studies/100/RELI-102" TargetMode="External"/><Relationship Id="rId7" Type="http://schemas.openxmlformats.org/officeDocument/2006/relationships/hyperlink" Target="http://catalog.findlay.edu/en/current/Undergraduate-Catalog/Courses/PHIL-Philosophy/200/PHIL-210" TargetMode="External"/><Relationship Id="rId2" Type="http://schemas.openxmlformats.org/officeDocument/2006/relationships/hyperlink" Target="http://catalog.findlay.edu/en/current/Undergraduate-Catalog/Courses/RELI-Religious-Studies/100/RELI-101" TargetMode="External"/><Relationship Id="rId1" Type="http://schemas.openxmlformats.org/officeDocument/2006/relationships/slideLayout" Target="../slideLayouts/slideLayout2.xml"/><Relationship Id="rId6" Type="http://schemas.openxmlformats.org/officeDocument/2006/relationships/hyperlink" Target="http://catalog.findlay.edu/en/current/Undergraduate-Catalog/Courses/PHIL-Philosophy/100/PHIL-100" TargetMode="External"/><Relationship Id="rId5" Type="http://schemas.openxmlformats.org/officeDocument/2006/relationships/hyperlink" Target="http://catalog.findlay.edu/en/current/Undergraduate-Catalog/Courses/RELI-Religious-Studies/200/RELI-240" TargetMode="External"/><Relationship Id="rId4" Type="http://schemas.openxmlformats.org/officeDocument/2006/relationships/hyperlink" Target="http://catalog.findlay.edu/en/current/Undergraduate-Catalog/Courses/RELI-Religious-Studies/200/RELI-235"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CORE +</a:t>
            </a:r>
            <a:endParaRPr lang="en-US" dirty="0"/>
          </a:p>
        </p:txBody>
      </p:sp>
      <p:sp>
        <p:nvSpPr>
          <p:cNvPr id="3" name="Subtitle 2"/>
          <p:cNvSpPr>
            <a:spLocks noGrp="1"/>
          </p:cNvSpPr>
          <p:nvPr>
            <p:ph type="subTitle" idx="1"/>
          </p:nvPr>
        </p:nvSpPr>
        <p:spPr/>
        <p:txBody>
          <a:bodyPr/>
          <a:lstStyle/>
          <a:p>
            <a:r>
              <a:rPr lang="en-US" dirty="0" smtClean="0"/>
              <a:t>An overview</a:t>
            </a:r>
            <a:endParaRPr lang="en-US" dirty="0"/>
          </a:p>
        </p:txBody>
      </p:sp>
    </p:spTree>
    <p:extLst>
      <p:ext uri="{BB962C8B-B14F-4D97-AF65-F5344CB8AC3E}">
        <p14:creationId xmlns:p14="http://schemas.microsoft.com/office/powerpoint/2010/main" val="3120273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to find Core+ information	</a:t>
            </a:r>
            <a:endParaRPr lang="en-US" dirty="0"/>
          </a:p>
        </p:txBody>
      </p:sp>
      <p:sp>
        <p:nvSpPr>
          <p:cNvPr id="3" name="Content Placeholder 2"/>
          <p:cNvSpPr>
            <a:spLocks noGrp="1"/>
          </p:cNvSpPr>
          <p:nvPr>
            <p:ph idx="1"/>
          </p:nvPr>
        </p:nvSpPr>
        <p:spPr/>
        <p:txBody>
          <a:bodyPr/>
          <a:lstStyle/>
          <a:p>
            <a:r>
              <a:rPr lang="en-US" dirty="0" smtClean="0"/>
              <a:t>Undergraduate Catalog</a:t>
            </a:r>
          </a:p>
          <a:p>
            <a:r>
              <a:rPr lang="en-US" dirty="0" smtClean="0">
                <a:hlinkClick r:id="rId2"/>
              </a:rPr>
              <a:t>Catalog.Findlay.edu</a:t>
            </a:r>
            <a:r>
              <a:rPr lang="en-US" dirty="0" smtClean="0"/>
              <a:t>  </a:t>
            </a:r>
          </a:p>
          <a:p>
            <a:pPr lvl="1"/>
            <a:r>
              <a:rPr lang="en-US" dirty="0" smtClean="0"/>
              <a:t>Click on “Academic Information”</a:t>
            </a:r>
          </a:p>
          <a:p>
            <a:pPr lvl="1"/>
            <a:r>
              <a:rPr lang="en-US" dirty="0" smtClean="0"/>
              <a:t>Click on “Bachelor’s Degree Requirements” or “Associate Degree Requirements”</a:t>
            </a:r>
          </a:p>
          <a:p>
            <a:pPr lvl="1"/>
            <a:r>
              <a:rPr lang="en-US" dirty="0" smtClean="0"/>
              <a:t>Scroll to the bottom of the page for descriptions of each core</a:t>
            </a:r>
          </a:p>
          <a:p>
            <a:pPr marL="457200" lvl="1" indent="0">
              <a:buNone/>
            </a:pPr>
            <a:endParaRPr lang="en-US" dirty="0"/>
          </a:p>
        </p:txBody>
      </p:sp>
    </p:spTree>
    <p:extLst>
      <p:ext uri="{BB962C8B-B14F-4D97-AF65-F5344CB8AC3E}">
        <p14:creationId xmlns:p14="http://schemas.microsoft.com/office/powerpoint/2010/main" val="1284787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Thinking Skills - Outcomes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
            </a:r>
            <a:br>
              <a:rPr lang="en-US" dirty="0" smtClean="0"/>
            </a:br>
            <a:r>
              <a:rPr lang="en-US" dirty="0"/>
              <a:t>C1: Students will use scientific inquiry to interpret data, solve problems, or draw conclusions, in disciplines such as, but not limited to, Anatomy, Biology, Chemistry, Environmental Science, Physics, and Physiology.</a:t>
            </a:r>
            <a:r>
              <a:rPr lang="en-US" dirty="0" smtClean="0"/>
              <a:t/>
            </a:r>
            <a:br>
              <a:rPr lang="en-US" dirty="0" smtClean="0"/>
            </a:br>
            <a:r>
              <a:rPr lang="en-US" dirty="0" smtClean="0"/>
              <a:t/>
            </a:r>
            <a:br>
              <a:rPr lang="en-US" dirty="0" smtClean="0"/>
            </a:br>
            <a:r>
              <a:rPr lang="en-US" dirty="0"/>
              <a:t>C2: Students will use methods in mathematics, statistics, or logic to interpret data, solve problems, and draw conclusions, in College Algebra, Pre-Calculus, Trigonometry, Calculus, Statistics, and Formal/Symbolic Logic. </a:t>
            </a:r>
            <a:r>
              <a:rPr lang="en-US" b="1" dirty="0">
                <a:hlinkClick r:id="rId2"/>
              </a:rPr>
              <a:t>MATH 110</a:t>
            </a:r>
            <a:r>
              <a:rPr lang="en-US" dirty="0"/>
              <a:t> or its equivalent is prerequisite for courses in this Outcome.</a:t>
            </a:r>
            <a:r>
              <a:rPr lang="en-US" dirty="0" smtClean="0"/>
              <a:t/>
            </a:r>
            <a:br>
              <a:rPr lang="en-US" dirty="0" smtClean="0"/>
            </a:br>
            <a:r>
              <a:rPr lang="en-US" dirty="0" smtClean="0"/>
              <a:t/>
            </a:r>
            <a:br>
              <a:rPr lang="en-US" dirty="0" smtClean="0"/>
            </a:br>
            <a:r>
              <a:rPr lang="en-US" dirty="0"/>
              <a:t>C3: Students will apply relevant terms, concepts, and histories to critically analyze political, social, religious, philosophical, or economical systems, in disciplines such as, but not limited to, Communication, Economics, Political Science, Psychology, and Sociology.</a:t>
            </a:r>
          </a:p>
        </p:txBody>
      </p:sp>
    </p:spTree>
    <p:extLst>
      <p:ext uri="{BB962C8B-B14F-4D97-AF65-F5344CB8AC3E}">
        <p14:creationId xmlns:p14="http://schemas.microsoft.com/office/powerpoint/2010/main" val="1228461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Oral and Written Communication Skills - Outcomes</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O1: Students will demonstrate oral communication skills for a variety of workplaces and disciplines, in courses such as, but not limited to, </a:t>
            </a:r>
            <a:r>
              <a:rPr lang="en-US" b="1" dirty="0">
                <a:hlinkClick r:id="rId2"/>
              </a:rPr>
              <a:t>COMM 110</a:t>
            </a:r>
            <a:r>
              <a:rPr lang="en-US" dirty="0"/>
              <a:t> or </a:t>
            </a:r>
            <a:r>
              <a:rPr lang="en-US" b="1" dirty="0">
                <a:hlinkClick r:id="rId3"/>
              </a:rPr>
              <a:t>COMM 211</a:t>
            </a:r>
            <a:r>
              <a:rPr lang="en-US" dirty="0"/>
              <a:t>.</a:t>
            </a:r>
            <a:r>
              <a:rPr lang="en-US" dirty="0" smtClean="0"/>
              <a:t/>
            </a:r>
            <a:br>
              <a:rPr lang="en-US" dirty="0" smtClean="0"/>
            </a:br>
            <a:r>
              <a:rPr lang="en-US" dirty="0" smtClean="0"/>
              <a:t/>
            </a:r>
            <a:br>
              <a:rPr lang="en-US" dirty="0" smtClean="0"/>
            </a:br>
            <a:r>
              <a:rPr lang="en-US" dirty="0"/>
              <a:t>O2: Students will evaluate information for reliability and legitimacy, and demonstrate rhetorical skills in written texts for academic and professional environments, in courses such as, but not limited to, </a:t>
            </a:r>
            <a:r>
              <a:rPr lang="en-US" b="1" dirty="0">
                <a:hlinkClick r:id="rId4"/>
              </a:rPr>
              <a:t>ENGL 202</a:t>
            </a:r>
            <a:r>
              <a:rPr lang="en-US" dirty="0"/>
              <a:t>, </a:t>
            </a:r>
            <a:r>
              <a:rPr lang="en-US" b="1" dirty="0">
                <a:hlinkClick r:id="rId5"/>
              </a:rPr>
              <a:t>ENGL 272</a:t>
            </a:r>
            <a:r>
              <a:rPr lang="en-US" dirty="0"/>
              <a:t>, </a:t>
            </a:r>
            <a:r>
              <a:rPr lang="en-US" b="1" dirty="0">
                <a:hlinkClick r:id="rId6"/>
              </a:rPr>
              <a:t>ENGL 282</a:t>
            </a:r>
            <a:r>
              <a:rPr lang="en-US" dirty="0"/>
              <a:t>, </a:t>
            </a:r>
            <a:r>
              <a:rPr lang="en-US" b="1" dirty="0">
                <a:hlinkClick r:id="rId7"/>
              </a:rPr>
              <a:t>ENGL 302</a:t>
            </a:r>
            <a:r>
              <a:rPr lang="en-US" dirty="0"/>
              <a:t>, </a:t>
            </a:r>
            <a:r>
              <a:rPr lang="en-US" b="1" dirty="0">
                <a:hlinkClick r:id="rId8"/>
              </a:rPr>
              <a:t>ENGL 305</a:t>
            </a:r>
            <a:r>
              <a:rPr lang="en-US" dirty="0"/>
              <a:t>, and </a:t>
            </a:r>
            <a:r>
              <a:rPr lang="en-US" b="1" dirty="0">
                <a:hlinkClick r:id="rId9"/>
              </a:rPr>
              <a:t>ENGL 306</a:t>
            </a:r>
            <a:r>
              <a:rPr lang="en-US" dirty="0"/>
              <a:t>. </a:t>
            </a:r>
            <a:r>
              <a:rPr lang="en-US" b="1" dirty="0">
                <a:hlinkClick r:id="rId10"/>
              </a:rPr>
              <a:t>ENGL 104</a:t>
            </a:r>
            <a:r>
              <a:rPr lang="en-US" dirty="0"/>
              <a:t>, </a:t>
            </a:r>
            <a:r>
              <a:rPr lang="en-US" b="1" dirty="0">
                <a:hlinkClick r:id="rId11"/>
              </a:rPr>
              <a:t>ENGL 145</a:t>
            </a:r>
            <a:r>
              <a:rPr lang="en-US" dirty="0"/>
              <a:t>, and </a:t>
            </a:r>
            <a:r>
              <a:rPr lang="en-US" b="1" dirty="0">
                <a:hlinkClick r:id="rId12"/>
              </a:rPr>
              <a:t>ENGL 106</a:t>
            </a:r>
            <a:r>
              <a:rPr lang="en-US" dirty="0"/>
              <a:t>, or their equivalents, are prerequisites for courses in this Outcome.</a:t>
            </a:r>
            <a:r>
              <a:rPr lang="en-US" dirty="0" smtClean="0"/>
              <a:t/>
            </a:r>
            <a:br>
              <a:rPr lang="en-US" dirty="0" smtClean="0"/>
            </a:br>
            <a:r>
              <a:rPr lang="en-US" dirty="0" smtClean="0"/>
              <a:t/>
            </a:r>
            <a:br>
              <a:rPr lang="en-US" dirty="0" smtClean="0"/>
            </a:br>
            <a:r>
              <a:rPr lang="en-US" dirty="0"/>
              <a:t>O3: Students will demonstrate competency in broadly applicable current technologies, in courses such as, but not limited to, </a:t>
            </a:r>
            <a:r>
              <a:rPr lang="en-US" b="1" dirty="0">
                <a:hlinkClick r:id="rId13"/>
              </a:rPr>
              <a:t>CSCI 148</a:t>
            </a:r>
            <a:r>
              <a:rPr lang="en-US" dirty="0"/>
              <a:t>, </a:t>
            </a:r>
            <a:r>
              <a:rPr lang="en-US" b="1" dirty="0">
                <a:hlinkClick r:id="rId14"/>
              </a:rPr>
              <a:t>CSCI 149</a:t>
            </a:r>
            <a:r>
              <a:rPr lang="en-US" dirty="0"/>
              <a:t>, </a:t>
            </a:r>
            <a:r>
              <a:rPr lang="en-US" b="1" dirty="0">
                <a:hlinkClick r:id="rId15"/>
              </a:rPr>
              <a:t>CSCI 150</a:t>
            </a:r>
            <a:r>
              <a:rPr lang="en-US" dirty="0"/>
              <a:t>, or </a:t>
            </a:r>
            <a:r>
              <a:rPr lang="en-US" b="1" dirty="0">
                <a:hlinkClick r:id="rId16"/>
              </a:rPr>
              <a:t>CSCI 190</a:t>
            </a:r>
            <a:r>
              <a:rPr lang="en-US" dirty="0"/>
              <a:t>.</a:t>
            </a:r>
            <a:r>
              <a:rPr lang="en-US" dirty="0" smtClean="0"/>
              <a:t/>
            </a:r>
            <a:br>
              <a:rPr lang="en-US" dirty="0" smtClean="0"/>
            </a:br>
            <a:endParaRPr lang="en-US" dirty="0"/>
          </a:p>
        </p:txBody>
      </p:sp>
    </p:spTree>
    <p:extLst>
      <p:ext uri="{BB962C8B-B14F-4D97-AF65-F5344CB8AC3E}">
        <p14:creationId xmlns:p14="http://schemas.microsoft.com/office/powerpoint/2010/main" val="2244372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Relationships with the World - Outcomes</a:t>
            </a:r>
          </a:p>
        </p:txBody>
      </p:sp>
      <p:sp>
        <p:nvSpPr>
          <p:cNvPr id="3" name="Content Placeholder 2"/>
          <p:cNvSpPr>
            <a:spLocks noGrp="1"/>
          </p:cNvSpPr>
          <p:nvPr>
            <p:ph idx="1"/>
          </p:nvPr>
        </p:nvSpPr>
        <p:spPr/>
        <p:txBody>
          <a:bodyPr>
            <a:normAutofit fontScale="85000" lnSpcReduction="20000"/>
          </a:bodyPr>
          <a:lstStyle/>
          <a:p>
            <a:pPr marL="0" indent="0">
              <a:buNone/>
            </a:pPr>
            <a:r>
              <a:rPr lang="en-US" dirty="0"/>
              <a:t>R1: Students will identify the similarities and differences among individuals, groups, societies, and/or languages to apply and integrate these multicultural perspectives for interaction in a diverse world, in disciplines such as, but not limited to, History of Art, Dance, Film, Music, or Theatre; Languages; Ethics: History; Literature; Philosophy; Religion; or Ethnic or Gender Studies.</a:t>
            </a:r>
            <a:r>
              <a:rPr lang="en-US" dirty="0" smtClean="0"/>
              <a:t/>
            </a:r>
            <a:br>
              <a:rPr lang="en-US" dirty="0" smtClean="0"/>
            </a:br>
            <a:r>
              <a:rPr lang="en-US" dirty="0" smtClean="0"/>
              <a:t/>
            </a:r>
            <a:br>
              <a:rPr lang="en-US" dirty="0" smtClean="0"/>
            </a:br>
            <a:r>
              <a:rPr lang="en-US" dirty="0"/>
              <a:t>R2: Student will evaluate relationships between humans and the natural world and demonstrate responsible stewardship of natural resources in disciplines such as, but not limited to, Biology, Chemistry, and Environmental Science, or in disciplines such as, but not limited to, Economics, Political Science, and Sociology.</a:t>
            </a:r>
            <a:r>
              <a:rPr lang="en-US" dirty="0" smtClean="0"/>
              <a:t/>
            </a:r>
            <a:br>
              <a:rPr lang="en-US" dirty="0" smtClean="0"/>
            </a:br>
            <a:r>
              <a:rPr lang="en-US" dirty="0" smtClean="0"/>
              <a:t/>
            </a:r>
            <a:br>
              <a:rPr lang="en-US" dirty="0" smtClean="0"/>
            </a:br>
            <a:r>
              <a:rPr lang="en-US" dirty="0"/>
              <a:t>R3: Students will apply principles of value and civic duty in a wide range of settings, including their relationship to local and global communities and the social, political, and cultural issues therein, in disciplines such as, but not limited to, Communication, Economics, Political Science, Psychology, and Sociology.</a:t>
            </a:r>
            <a:r>
              <a:rPr lang="en-US" dirty="0" smtClean="0"/>
              <a:t/>
            </a:r>
            <a:br>
              <a:rPr lang="en-US" dirty="0" smtClean="0"/>
            </a:br>
            <a:endParaRPr lang="en-US" dirty="0"/>
          </a:p>
        </p:txBody>
      </p:sp>
    </p:spTree>
    <p:extLst>
      <p:ext uri="{BB962C8B-B14F-4D97-AF65-F5344CB8AC3E}">
        <p14:creationId xmlns:p14="http://schemas.microsoft.com/office/powerpoint/2010/main" val="651672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Engagement for Meaningful Lives and Productive Careers - Outcomes</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E1: Students will evaluate questions of meaning, faith, and vocation in light of enduring religious and philosophical texts and traditions, in courses such as, but not limited to, </a:t>
            </a:r>
            <a:r>
              <a:rPr lang="en-US" b="1" dirty="0">
                <a:hlinkClick r:id="rId2"/>
              </a:rPr>
              <a:t>RELI 101</a:t>
            </a:r>
            <a:r>
              <a:rPr lang="en-US" dirty="0"/>
              <a:t>, </a:t>
            </a:r>
            <a:r>
              <a:rPr lang="en-US" b="1" dirty="0">
                <a:hlinkClick r:id="rId3"/>
              </a:rPr>
              <a:t>RELI 102</a:t>
            </a:r>
            <a:r>
              <a:rPr lang="en-US" dirty="0"/>
              <a:t>, </a:t>
            </a:r>
            <a:r>
              <a:rPr lang="en-US" b="1" dirty="0">
                <a:hlinkClick r:id="rId4"/>
              </a:rPr>
              <a:t>RELI 235</a:t>
            </a:r>
            <a:r>
              <a:rPr lang="en-US" dirty="0"/>
              <a:t>, </a:t>
            </a:r>
            <a:r>
              <a:rPr lang="en-US" b="1" dirty="0">
                <a:hlinkClick r:id="rId5"/>
              </a:rPr>
              <a:t>RELI 240</a:t>
            </a:r>
            <a:r>
              <a:rPr lang="en-US" dirty="0"/>
              <a:t>, or </a:t>
            </a:r>
            <a:r>
              <a:rPr lang="en-US" b="1" dirty="0">
                <a:hlinkClick r:id="rId6"/>
              </a:rPr>
              <a:t>PHIL 100</a:t>
            </a:r>
            <a:r>
              <a:rPr lang="en-US" dirty="0"/>
              <a:t>, </a:t>
            </a:r>
            <a:r>
              <a:rPr lang="en-US" b="1" dirty="0">
                <a:hlinkClick r:id="rId7"/>
              </a:rPr>
              <a:t>PHIL 210</a:t>
            </a:r>
            <a:r>
              <a:rPr lang="en-US" dirty="0"/>
              <a:t>, or </a:t>
            </a:r>
            <a:r>
              <a:rPr lang="en-US" b="1" dirty="0">
                <a:hlinkClick r:id="rId8"/>
              </a:rPr>
              <a:t>PHIL 270</a:t>
            </a:r>
            <a:r>
              <a:rPr lang="en-US" dirty="0"/>
              <a:t>.</a:t>
            </a:r>
            <a:r>
              <a:rPr lang="en-US" dirty="0" smtClean="0"/>
              <a:t/>
            </a:r>
            <a:br>
              <a:rPr lang="en-US" dirty="0" smtClean="0"/>
            </a:br>
            <a:r>
              <a:rPr lang="en-US" dirty="0" smtClean="0"/>
              <a:t/>
            </a:r>
            <a:br>
              <a:rPr lang="en-US" dirty="0" smtClean="0"/>
            </a:br>
            <a:r>
              <a:rPr lang="en-US" dirty="0"/>
              <a:t>E2: Students will articulate and defend aesthetic arguments or craft expressive work within larger historical or modern contexts, in disciplines such as, but not limited to, History of Art, Dance, Film, Music, or Theatre; or Literature.</a:t>
            </a:r>
            <a:r>
              <a:rPr lang="en-US" dirty="0" smtClean="0"/>
              <a:t/>
            </a:r>
            <a:br>
              <a:rPr lang="en-US" dirty="0" smtClean="0"/>
            </a:br>
            <a:r>
              <a:rPr lang="en-US" dirty="0" smtClean="0"/>
              <a:t/>
            </a:r>
            <a:br>
              <a:rPr lang="en-US" dirty="0" smtClean="0"/>
            </a:br>
            <a:r>
              <a:rPr lang="en-US" dirty="0"/>
              <a:t>E3: CORE Elective. Students will demonstrate the disposition of UF graduate to pursue meaningful lives and productive careers by completing any additional three-semester hour 100- or 200-level CORE-approved course from the 11 CORE Outcomes listed above.</a:t>
            </a:r>
            <a:r>
              <a:rPr lang="en-US" dirty="0" smtClean="0"/>
              <a:t/>
            </a:r>
            <a:br>
              <a:rPr lang="en-US" dirty="0" smtClean="0"/>
            </a:br>
            <a:endParaRPr lang="en-US" dirty="0"/>
          </a:p>
        </p:txBody>
      </p:sp>
    </p:spTree>
    <p:extLst>
      <p:ext uri="{BB962C8B-B14F-4D97-AF65-F5344CB8AC3E}">
        <p14:creationId xmlns:p14="http://schemas.microsoft.com/office/powerpoint/2010/main" val="272246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Oiler Six Outcomes - 6 Additional Hours of Approved Upper- or Lower-level CORE+ Courses</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U1: Students will engage in reflective summative study in a </a:t>
            </a:r>
            <a:r>
              <a:rPr lang="en-US" u="sng" dirty="0"/>
              <a:t>capstone course</a:t>
            </a:r>
            <a:r>
              <a:rPr lang="en-US" dirty="0"/>
              <a:t>, and/or engage in </a:t>
            </a:r>
            <a:r>
              <a:rPr lang="en-US" u="sng" dirty="0"/>
              <a:t>on- or off-campus experiential learning </a:t>
            </a:r>
            <a:r>
              <a:rPr lang="en-US" dirty="0"/>
              <a:t>(undergraduate research, service learning, internships, study abroad), for three to six semester hours of coursework,</a:t>
            </a:r>
            <a:br>
              <a:rPr lang="en-US" dirty="0"/>
            </a:br>
            <a:r>
              <a:rPr lang="en-US" dirty="0"/>
              <a:t/>
            </a:r>
            <a:br>
              <a:rPr lang="en-US" dirty="0"/>
            </a:br>
            <a:r>
              <a:rPr lang="en-US" dirty="0"/>
              <a:t>U2: and, for no more than three semester hours, students will:</a:t>
            </a:r>
            <a:br>
              <a:rPr lang="en-US" dirty="0"/>
            </a:br>
            <a:endParaRPr lang="en-US" dirty="0"/>
          </a:p>
          <a:p>
            <a:pPr lvl="1"/>
            <a:r>
              <a:rPr lang="en-US" dirty="0"/>
              <a:t>perform or create original expressive work, OR</a:t>
            </a:r>
          </a:p>
          <a:p>
            <a:pPr lvl="1"/>
            <a:r>
              <a:rPr lang="en-US" dirty="0"/>
              <a:t>articulate models promoting lifelong learning and wellbeing, OR</a:t>
            </a:r>
          </a:p>
          <a:p>
            <a:pPr lvl="1"/>
            <a:r>
              <a:rPr lang="en-US" dirty="0"/>
              <a:t>complete and additional CORE Elective (e.g., E3).</a:t>
            </a:r>
          </a:p>
          <a:p>
            <a:pPr marL="0" indent="0">
              <a:buNone/>
            </a:pPr>
            <a:r>
              <a:rPr lang="en-US" dirty="0" smtClean="0"/>
              <a:t/>
            </a:r>
            <a:br>
              <a:rPr lang="en-US" dirty="0" smtClean="0"/>
            </a:br>
            <a:endParaRPr lang="en-US" dirty="0"/>
          </a:p>
        </p:txBody>
      </p:sp>
    </p:spTree>
    <p:extLst>
      <p:ext uri="{BB962C8B-B14F-4D97-AF65-F5344CB8AC3E}">
        <p14:creationId xmlns:p14="http://schemas.microsoft.com/office/powerpoint/2010/main" val="1021705427"/>
      </p:ext>
    </p:extLst>
  </p:cSld>
  <p:clrMapOvr>
    <a:masterClrMapping/>
  </p:clrMapOvr>
</p:sld>
</file>

<file path=ppt/theme/theme1.xml><?xml version="1.0" encoding="utf-8"?>
<a:theme xmlns:a="http://schemas.openxmlformats.org/drawingml/2006/main" name="Theme2">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2" id="{01CE685B-3799-4CD4-A3FD-F41642CB0F50}" vid="{AF7FE37E-6106-4EBB-9C24-BD9D31AE9EF5}"/>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881cbc62-9c94-4650-91c8-fbcdad032e96">65M42YJNURMD-728-12</_dlc_DocId>
    <_dlc_DocIdUrl xmlns="881cbc62-9c94-4650-91c8-fbcdad032e96">
      <Url>https://edit.findlay.edu/offices/student-affairs/oiler-success-center/_layouts/15/DocIdRedir.aspx?ID=65M42YJNURMD-728-12</Url>
      <Description>65M42YJNURMD-728-12</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CB47C00F5AC624D95455CEEB8C558F9" ma:contentTypeVersion="10" ma:contentTypeDescription="Create a new document." ma:contentTypeScope="" ma:versionID="8bf86e2a2f4c7aa422b915deaabad8ef">
  <xsd:schema xmlns:xsd="http://www.w3.org/2001/XMLSchema" xmlns:xs="http://www.w3.org/2001/XMLSchema" xmlns:p="http://schemas.microsoft.com/office/2006/metadata/properties" xmlns:ns1="http://schemas.microsoft.com/sharepoint/v3" xmlns:ns2="881cbc62-9c94-4650-91c8-fbcdad032e96" targetNamespace="http://schemas.microsoft.com/office/2006/metadata/properties" ma:root="true" ma:fieldsID="51689ba7ae216b5cd7a9d286a8af88bc" ns1:_="" ns2:_="">
    <xsd:import namespace="http://schemas.microsoft.com/sharepoint/v3"/>
    <xsd:import namespace="881cbc62-9c94-4650-91c8-fbcdad032e96"/>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 ma:internalName="PublishingStartDate">
      <xsd:simpleType>
        <xsd:restriction base="dms:Unknown"/>
      </xsd:simpleType>
    </xsd:element>
    <xsd:element name="PublishingExpirationDate" ma:index="5" nillable="true" ma:displayName="Scheduling End Date" ma:description=""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81cbc62-9c94-4650-91c8-fbcdad032e96" elementFormDefault="qualified">
    <xsd:import namespace="http://schemas.microsoft.com/office/2006/documentManagement/types"/>
    <xsd:import namespace="http://schemas.microsoft.com/office/infopath/2007/PartnerControls"/>
    <xsd:element name="_dlc_DocId" ma:index="6" nillable="true" ma:displayName="Document ID Value" ma:description="The value of the document ID assigned to this item." ma:internalName="_dlc_DocId" ma:readOnly="true">
      <xsd:simpleType>
        <xsd:restriction base="dms:Text"/>
      </xsd:simpleType>
    </xsd:element>
    <xsd:element name="_dlc_DocIdUrl" ma:index="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8"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C79AC08-6C11-453E-B408-110341B28D03}"/>
</file>

<file path=customXml/itemProps2.xml><?xml version="1.0" encoding="utf-8"?>
<ds:datastoreItem xmlns:ds="http://schemas.openxmlformats.org/officeDocument/2006/customXml" ds:itemID="{4B367453-70A9-4CAC-A118-7F916CD81E5E}"/>
</file>

<file path=customXml/itemProps3.xml><?xml version="1.0" encoding="utf-8"?>
<ds:datastoreItem xmlns:ds="http://schemas.openxmlformats.org/officeDocument/2006/customXml" ds:itemID="{9B2541E9-15AD-4D10-81EE-DAC3615CBB6F}"/>
</file>

<file path=customXml/itemProps4.xml><?xml version="1.0" encoding="utf-8"?>
<ds:datastoreItem xmlns:ds="http://schemas.openxmlformats.org/officeDocument/2006/customXml" ds:itemID="{46A5ACD4-F95F-4BAA-BFBD-8DE6EF94E202}"/>
</file>

<file path=docProps/app.xml><?xml version="1.0" encoding="utf-8"?>
<Properties xmlns="http://schemas.openxmlformats.org/officeDocument/2006/extended-properties" xmlns:vt="http://schemas.openxmlformats.org/officeDocument/2006/docPropsVTypes">
  <Template>Theme2</Template>
  <TotalTime>71</TotalTime>
  <Words>262</Words>
  <Application>Microsoft Office PowerPoint</Application>
  <PresentationFormat>Widescreen</PresentationFormat>
  <Paragraphs>22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Theme2</vt:lpstr>
      <vt:lpstr>CORE +</vt:lpstr>
      <vt:lpstr>Where to find Core+ information </vt:lpstr>
      <vt:lpstr>Critical Thinking Skills - Outcomes</vt:lpstr>
      <vt:lpstr>Oral and Written Communication Skills - Outcomes</vt:lpstr>
      <vt:lpstr>Relationships with the World - Outcomes</vt:lpstr>
      <vt:lpstr>Engagement for Meaningful Lives and Productive Careers - Outcomes</vt:lpstr>
      <vt:lpstr>Oiler Six Outcomes - 6 Additional Hours of Approved Upper- or Lower-level CORE+ Courses</vt:lpstr>
    </vt:vector>
  </TitlesOfParts>
  <Company>The University of Findlay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L. Riffle</dc:creator>
  <cp:lastModifiedBy>Heather L. Riffle</cp:lastModifiedBy>
  <cp:revision>5</cp:revision>
  <dcterms:created xsi:type="dcterms:W3CDTF">2017-05-03T22:24:34Z</dcterms:created>
  <dcterms:modified xsi:type="dcterms:W3CDTF">2017-05-10T13:16:15Z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0x010100CCB47C00F5AC624D95455CEEB8C558F9</vt:lpwstr>
  </property>
  <property fmtid="{D5CDD505-2E9C-101B-9397-08002B2CF9AE}" pid="3" name="_dlc_DocIdItemGuid">
    <vt:lpwstr>3c4bf167-4cc6-4c3e-81f6-49e5c672e13d</vt:lpwstr>
  </property>
</Properties>
</file>