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9.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1" r:id="rId4"/>
    <p:sldId id="276" r:id="rId5"/>
    <p:sldId id="274" r:id="rId6"/>
    <p:sldId id="277" r:id="rId7"/>
    <p:sldId id="270" r:id="rId8"/>
    <p:sldId id="272" r:id="rId9"/>
    <p:sldId id="273" r:id="rId10"/>
    <p:sldId id="268" r:id="rId11"/>
    <p:sldId id="259" r:id="rId12"/>
    <p:sldId id="260" r:id="rId13"/>
    <p:sldId id="261" r:id="rId14"/>
    <p:sldId id="262" r:id="rId15"/>
    <p:sldId id="263" r:id="rId16"/>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792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3" autoAdjust="0"/>
    <p:restoredTop sz="94660"/>
  </p:normalViewPr>
  <p:slideViewPr>
    <p:cSldViewPr snapToGrid="0">
      <p:cViewPr varScale="1">
        <p:scale>
          <a:sx n="115" d="100"/>
          <a:sy n="115" d="100"/>
        </p:scale>
        <p:origin x="318"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86AC00F-4B30-4CBB-9BB8-DF8C9742A2C9}"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F8ADF-C281-4209-A1FD-DBEB1D524FFC}" type="slidenum">
              <a:rPr lang="en-US" smtClean="0"/>
              <a:t>‹#›</a:t>
            </a:fld>
            <a:endParaRPr lang="en-US"/>
          </a:p>
        </p:txBody>
      </p:sp>
    </p:spTree>
    <p:extLst>
      <p:ext uri="{BB962C8B-B14F-4D97-AF65-F5344CB8AC3E}">
        <p14:creationId xmlns:p14="http://schemas.microsoft.com/office/powerpoint/2010/main" val="23919994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AC00F-4B30-4CBB-9BB8-DF8C9742A2C9}"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F8ADF-C281-4209-A1FD-DBEB1D524FFC}" type="slidenum">
              <a:rPr lang="en-US" smtClean="0"/>
              <a:t>‹#›</a:t>
            </a:fld>
            <a:endParaRPr lang="en-US"/>
          </a:p>
        </p:txBody>
      </p:sp>
    </p:spTree>
    <p:extLst>
      <p:ext uri="{BB962C8B-B14F-4D97-AF65-F5344CB8AC3E}">
        <p14:creationId xmlns:p14="http://schemas.microsoft.com/office/powerpoint/2010/main" val="3092662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AC00F-4B30-4CBB-9BB8-DF8C9742A2C9}"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F8ADF-C281-4209-A1FD-DBEB1D524FFC}" type="slidenum">
              <a:rPr lang="en-US" smtClean="0"/>
              <a:t>‹#›</a:t>
            </a:fld>
            <a:endParaRPr lang="en-US"/>
          </a:p>
        </p:txBody>
      </p:sp>
    </p:spTree>
    <p:extLst>
      <p:ext uri="{BB962C8B-B14F-4D97-AF65-F5344CB8AC3E}">
        <p14:creationId xmlns:p14="http://schemas.microsoft.com/office/powerpoint/2010/main" val="29485561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6AC00F-4B30-4CBB-9BB8-DF8C9742A2C9}"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F8ADF-C281-4209-A1FD-DBEB1D524FFC}" type="slidenum">
              <a:rPr lang="en-US" smtClean="0"/>
              <a:t>‹#›</a:t>
            </a:fld>
            <a:endParaRPr lang="en-US"/>
          </a:p>
        </p:txBody>
      </p:sp>
    </p:spTree>
    <p:extLst>
      <p:ext uri="{BB962C8B-B14F-4D97-AF65-F5344CB8AC3E}">
        <p14:creationId xmlns:p14="http://schemas.microsoft.com/office/powerpoint/2010/main" val="21108534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6AC00F-4B30-4CBB-9BB8-DF8C9742A2C9}" type="datetimeFigureOut">
              <a:rPr lang="en-US" smtClean="0"/>
              <a:t>8/15/2017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C2F8ADF-C281-4209-A1FD-DBEB1D524FFC}" type="slidenum">
              <a:rPr lang="en-US" smtClean="0"/>
              <a:t>‹#›</a:t>
            </a:fld>
            <a:endParaRPr lang="en-US"/>
          </a:p>
        </p:txBody>
      </p:sp>
    </p:spTree>
    <p:extLst>
      <p:ext uri="{BB962C8B-B14F-4D97-AF65-F5344CB8AC3E}">
        <p14:creationId xmlns:p14="http://schemas.microsoft.com/office/powerpoint/2010/main" val="406452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86AC00F-4B30-4CBB-9BB8-DF8C9742A2C9}"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F8ADF-C281-4209-A1FD-DBEB1D524FFC}" type="slidenum">
              <a:rPr lang="en-US" smtClean="0"/>
              <a:t>‹#›</a:t>
            </a:fld>
            <a:endParaRPr lang="en-US"/>
          </a:p>
        </p:txBody>
      </p:sp>
    </p:spTree>
    <p:extLst>
      <p:ext uri="{BB962C8B-B14F-4D97-AF65-F5344CB8AC3E}">
        <p14:creationId xmlns:p14="http://schemas.microsoft.com/office/powerpoint/2010/main" val="1753153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86AC00F-4B30-4CBB-9BB8-DF8C9742A2C9}" type="datetimeFigureOut">
              <a:rPr lang="en-US" smtClean="0"/>
              <a:t>8/15/2017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C2F8ADF-C281-4209-A1FD-DBEB1D524FFC}" type="slidenum">
              <a:rPr lang="en-US" smtClean="0"/>
              <a:t>‹#›</a:t>
            </a:fld>
            <a:endParaRPr lang="en-US"/>
          </a:p>
        </p:txBody>
      </p:sp>
    </p:spTree>
    <p:extLst>
      <p:ext uri="{BB962C8B-B14F-4D97-AF65-F5344CB8AC3E}">
        <p14:creationId xmlns:p14="http://schemas.microsoft.com/office/powerpoint/2010/main" val="1057331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86AC00F-4B30-4CBB-9BB8-DF8C9742A2C9}" type="datetimeFigureOut">
              <a:rPr lang="en-US" smtClean="0"/>
              <a:t>8/15/2017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C2F8ADF-C281-4209-A1FD-DBEB1D524FFC}" type="slidenum">
              <a:rPr lang="en-US" smtClean="0"/>
              <a:t>‹#›</a:t>
            </a:fld>
            <a:endParaRPr lang="en-US"/>
          </a:p>
        </p:txBody>
      </p:sp>
    </p:spTree>
    <p:extLst>
      <p:ext uri="{BB962C8B-B14F-4D97-AF65-F5344CB8AC3E}">
        <p14:creationId xmlns:p14="http://schemas.microsoft.com/office/powerpoint/2010/main" val="25049880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6AC00F-4B30-4CBB-9BB8-DF8C9742A2C9}" type="datetimeFigureOut">
              <a:rPr lang="en-US" smtClean="0"/>
              <a:t>8/15/2017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C2F8ADF-C281-4209-A1FD-DBEB1D524FFC}" type="slidenum">
              <a:rPr lang="en-US" smtClean="0"/>
              <a:t>‹#›</a:t>
            </a:fld>
            <a:endParaRPr lang="en-US"/>
          </a:p>
        </p:txBody>
      </p:sp>
    </p:spTree>
    <p:extLst>
      <p:ext uri="{BB962C8B-B14F-4D97-AF65-F5344CB8AC3E}">
        <p14:creationId xmlns:p14="http://schemas.microsoft.com/office/powerpoint/2010/main" val="3013328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6AC00F-4B30-4CBB-9BB8-DF8C9742A2C9}"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F8ADF-C281-4209-A1FD-DBEB1D524FFC}" type="slidenum">
              <a:rPr lang="en-US" smtClean="0"/>
              <a:t>‹#›</a:t>
            </a:fld>
            <a:endParaRPr lang="en-US"/>
          </a:p>
        </p:txBody>
      </p:sp>
    </p:spTree>
    <p:extLst>
      <p:ext uri="{BB962C8B-B14F-4D97-AF65-F5344CB8AC3E}">
        <p14:creationId xmlns:p14="http://schemas.microsoft.com/office/powerpoint/2010/main" val="2717343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6AC00F-4B30-4CBB-9BB8-DF8C9742A2C9}" type="datetimeFigureOut">
              <a:rPr lang="en-US" smtClean="0"/>
              <a:t>8/15/2017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C2F8ADF-C281-4209-A1FD-DBEB1D524FFC}" type="slidenum">
              <a:rPr lang="en-US" smtClean="0"/>
              <a:t>‹#›</a:t>
            </a:fld>
            <a:endParaRPr lang="en-US"/>
          </a:p>
        </p:txBody>
      </p:sp>
    </p:spTree>
    <p:extLst>
      <p:ext uri="{BB962C8B-B14F-4D97-AF65-F5344CB8AC3E}">
        <p14:creationId xmlns:p14="http://schemas.microsoft.com/office/powerpoint/2010/main" val="5504112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rgbClr val="E6E6E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6AC00F-4B30-4CBB-9BB8-DF8C9742A2C9}" type="datetimeFigureOut">
              <a:rPr lang="en-US" smtClean="0"/>
              <a:t>8/15/2017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2F8ADF-C281-4209-A1FD-DBEB1D524FFC}" type="slidenum">
              <a:rPr lang="en-US" smtClean="0"/>
              <a:t>‹#›</a:t>
            </a:fld>
            <a:endParaRPr lang="en-US"/>
          </a:p>
        </p:txBody>
      </p:sp>
    </p:spTree>
    <p:extLst>
      <p:ext uri="{BB962C8B-B14F-4D97-AF65-F5344CB8AC3E}">
        <p14:creationId xmlns:p14="http://schemas.microsoft.com/office/powerpoint/2010/main" val="4006860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docs.google.com/forms/d/19OeracDU8qP33koWs08gYVlgMAXZU-880SIDv_xSexg/edit?usp=drive_web"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242204" y="1328468"/>
            <a:ext cx="9678839" cy="2449902"/>
          </a:xfrm>
          <a:prstGeom prst="rect">
            <a:avLst/>
          </a:prstGeom>
          <a:solidFill>
            <a:srgbClr val="F47920"/>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604513"/>
            <a:ext cx="9144000" cy="1905450"/>
          </a:xfrm>
          <a:solidFill>
            <a:schemeClr val="tx1"/>
          </a:solidFill>
        </p:spPr>
        <p:txBody>
          <a:bodyPr>
            <a:normAutofit/>
          </a:bodyPr>
          <a:lstStyle/>
          <a:p>
            <a:r>
              <a:rPr lang="en-US" b="1" dirty="0" smtClean="0">
                <a:solidFill>
                  <a:srgbClr val="F47920"/>
                </a:solidFill>
              </a:rPr>
              <a:t>CORE+ </a:t>
            </a:r>
            <a:r>
              <a:rPr lang="en-US" dirty="0" smtClean="0">
                <a:solidFill>
                  <a:schemeClr val="bg1"/>
                </a:solidFill>
              </a:rPr>
              <a:t>Curriculum</a:t>
            </a:r>
            <a:br>
              <a:rPr lang="en-US" dirty="0" smtClean="0">
                <a:solidFill>
                  <a:schemeClr val="bg1"/>
                </a:solidFill>
              </a:rPr>
            </a:br>
            <a:r>
              <a:rPr lang="en-US" dirty="0" smtClean="0">
                <a:solidFill>
                  <a:schemeClr val="bg1"/>
                </a:solidFill>
              </a:rPr>
              <a:t>Overview and Updates</a:t>
            </a:r>
            <a:endParaRPr lang="en-US" dirty="0">
              <a:solidFill>
                <a:schemeClr val="bg1"/>
              </a:solidFill>
            </a:endParaRPr>
          </a:p>
        </p:txBody>
      </p:sp>
      <p:sp>
        <p:nvSpPr>
          <p:cNvPr id="3" name="Subtitle 2"/>
          <p:cNvSpPr>
            <a:spLocks noGrp="1"/>
          </p:cNvSpPr>
          <p:nvPr>
            <p:ph type="subTitle" idx="1"/>
          </p:nvPr>
        </p:nvSpPr>
        <p:spPr>
          <a:xfrm>
            <a:off x="1524000" y="4468482"/>
            <a:ext cx="9144000" cy="789317"/>
          </a:xfrm>
        </p:spPr>
        <p:txBody>
          <a:bodyPr>
            <a:normAutofit/>
          </a:bodyPr>
          <a:lstStyle/>
          <a:p>
            <a:r>
              <a:rPr lang="en-US" sz="3600" dirty="0" smtClean="0"/>
              <a:t>August 16, 2017</a:t>
            </a:r>
          </a:p>
          <a:p>
            <a:endParaRPr lang="en-US" sz="3600" dirty="0"/>
          </a:p>
        </p:txBody>
      </p:sp>
      <p:grpSp>
        <p:nvGrpSpPr>
          <p:cNvPr id="6" name="Group 5"/>
          <p:cNvGrpSpPr/>
          <p:nvPr/>
        </p:nvGrpSpPr>
        <p:grpSpPr>
          <a:xfrm>
            <a:off x="0" y="6556075"/>
            <a:ext cx="12192000" cy="301925"/>
            <a:chOff x="0" y="6556075"/>
            <a:chExt cx="12192000" cy="301925"/>
          </a:xfrm>
        </p:grpSpPr>
        <p:sp>
          <p:nvSpPr>
            <p:cNvPr id="4" name="Rectangle 3"/>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4478395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tx1"/>
          </a:solidFill>
        </p:spPr>
        <p:txBody>
          <a:bodyPr/>
          <a:lstStyle/>
          <a:p>
            <a:pPr algn="ctr"/>
            <a:r>
              <a:rPr lang="en-US" dirty="0" smtClean="0">
                <a:solidFill>
                  <a:schemeClr val="bg1"/>
                </a:solidFill>
              </a:rPr>
              <a:t>2017-2018 General Education Committee</a:t>
            </a:r>
            <a:endParaRPr lang="en-US" dirty="0">
              <a:solidFill>
                <a:schemeClr val="bg1"/>
              </a:solidFill>
            </a:endParaRPr>
          </a:p>
        </p:txBody>
      </p:sp>
      <p:sp>
        <p:nvSpPr>
          <p:cNvPr id="3" name="Content Placeholder 2"/>
          <p:cNvSpPr>
            <a:spLocks noGrp="1"/>
          </p:cNvSpPr>
          <p:nvPr>
            <p:ph sz="half" idx="1"/>
          </p:nvPr>
        </p:nvSpPr>
        <p:spPr>
          <a:xfrm>
            <a:off x="990599" y="1985528"/>
            <a:ext cx="5181600" cy="4351338"/>
          </a:xfrm>
        </p:spPr>
        <p:txBody>
          <a:bodyPr>
            <a:normAutofit/>
          </a:bodyPr>
          <a:lstStyle/>
          <a:p>
            <a:r>
              <a:rPr lang="en-US" dirty="0"/>
              <a:t>Nathan Tice (COS) </a:t>
            </a:r>
            <a:r>
              <a:rPr lang="en-US" dirty="0" smtClean="0"/>
              <a:t>– Chair</a:t>
            </a:r>
          </a:p>
          <a:p>
            <a:r>
              <a:rPr lang="en-US" dirty="0"/>
              <a:t>Dan Baczkowski (COS)</a:t>
            </a:r>
          </a:p>
          <a:p>
            <a:r>
              <a:rPr lang="en-US" dirty="0" smtClean="0"/>
              <a:t>Susan Brooks (COE)</a:t>
            </a:r>
          </a:p>
          <a:p>
            <a:r>
              <a:rPr lang="en-US" dirty="0" smtClean="0"/>
              <a:t>Chris Denecker (COLA)</a:t>
            </a:r>
          </a:p>
          <a:p>
            <a:r>
              <a:rPr lang="en-US" dirty="0" smtClean="0"/>
              <a:t>Lori Ernsthausen (CPHM)</a:t>
            </a:r>
          </a:p>
          <a:p>
            <a:r>
              <a:rPr lang="en-US" dirty="0" smtClean="0"/>
              <a:t>David Essinger (COLA)</a:t>
            </a:r>
          </a:p>
          <a:p>
            <a:r>
              <a:rPr lang="en-US" dirty="0" smtClean="0"/>
              <a:t>Mary Jo Geise (COS)</a:t>
            </a:r>
          </a:p>
          <a:p>
            <a:endParaRPr lang="en-US" dirty="0"/>
          </a:p>
        </p:txBody>
      </p:sp>
      <p:sp>
        <p:nvSpPr>
          <p:cNvPr id="9" name="Content Placeholder 8"/>
          <p:cNvSpPr>
            <a:spLocks noGrp="1"/>
          </p:cNvSpPr>
          <p:nvPr>
            <p:ph sz="half" idx="2"/>
          </p:nvPr>
        </p:nvSpPr>
        <p:spPr>
          <a:xfrm>
            <a:off x="5896155" y="2002736"/>
            <a:ext cx="5181600" cy="3865084"/>
          </a:xfrm>
        </p:spPr>
        <p:txBody>
          <a:bodyPr/>
          <a:lstStyle/>
          <a:p>
            <a:r>
              <a:rPr lang="en-US" dirty="0"/>
              <a:t>Shawn Graves (COLA)</a:t>
            </a:r>
          </a:p>
          <a:p>
            <a:r>
              <a:rPr lang="en-US" dirty="0" smtClean="0"/>
              <a:t>Richard Hopkins (COHP)</a:t>
            </a:r>
          </a:p>
          <a:p>
            <a:r>
              <a:rPr lang="en-US" dirty="0" smtClean="0"/>
              <a:t>Joyce Jackson (COHP)</a:t>
            </a:r>
          </a:p>
          <a:p>
            <a:r>
              <a:rPr lang="en-US" dirty="0" smtClean="0"/>
              <a:t>Chris Ward (COB)</a:t>
            </a:r>
          </a:p>
          <a:p>
            <a:r>
              <a:rPr lang="en-US" dirty="0"/>
              <a:t>Christy </a:t>
            </a:r>
            <a:r>
              <a:rPr lang="en-US" dirty="0" smtClean="0"/>
              <a:t>Wickiser (Student Rep)</a:t>
            </a:r>
          </a:p>
          <a:p>
            <a:r>
              <a:rPr lang="en-US" dirty="0" smtClean="0"/>
              <a:t>John Osae-Kwapong (AVPAA)</a:t>
            </a:r>
            <a:endParaRPr lang="en-US" dirty="0"/>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0" y="6176963"/>
            <a:ext cx="12191999" cy="400110"/>
          </a:xfrm>
          <a:prstGeom prst="rect">
            <a:avLst/>
          </a:prstGeom>
          <a:noFill/>
        </p:spPr>
        <p:txBody>
          <a:bodyPr wrap="square" rtlCol="0">
            <a:spAutoFit/>
          </a:bodyPr>
          <a:lstStyle/>
          <a:p>
            <a:pPr algn="ctr"/>
            <a:r>
              <a:rPr lang="en-US" sz="2000" i="1" dirty="0" smtClean="0"/>
              <a:t>“STUDENTS GRADUATE FROM AN INSTITUTION, NOT A DEPARTMENT” – Randy Swing</a:t>
            </a:r>
            <a:endParaRPr lang="en-US" sz="2000" i="1" dirty="0"/>
          </a:p>
        </p:txBody>
      </p:sp>
    </p:spTree>
    <p:extLst>
      <p:ext uri="{BB962C8B-B14F-4D97-AF65-F5344CB8AC3E}">
        <p14:creationId xmlns:p14="http://schemas.microsoft.com/office/powerpoint/2010/main" val="4124228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tx1"/>
          </a:solidFill>
        </p:spPr>
        <p:txBody>
          <a:bodyPr/>
          <a:lstStyle/>
          <a:p>
            <a:pPr algn="ctr"/>
            <a:r>
              <a:rPr lang="en-US" dirty="0" smtClean="0">
                <a:solidFill>
                  <a:schemeClr val="bg1"/>
                </a:solidFill>
              </a:rPr>
              <a:t>Critical Thinking Skills - Outcomes</a:t>
            </a:r>
            <a:endParaRPr lang="en-US" dirty="0">
              <a:solidFill>
                <a:schemeClr val="bg1"/>
              </a:solidFill>
            </a:endParaRPr>
          </a:p>
        </p:txBody>
      </p:sp>
      <p:sp>
        <p:nvSpPr>
          <p:cNvPr id="3" name="Content Placeholder 2"/>
          <p:cNvSpPr>
            <a:spLocks noGrp="1"/>
          </p:cNvSpPr>
          <p:nvPr>
            <p:ph idx="1"/>
          </p:nvPr>
        </p:nvSpPr>
        <p:spPr>
          <a:xfrm>
            <a:off x="838200" y="1808371"/>
            <a:ext cx="11014494" cy="4853471"/>
          </a:xfrm>
        </p:spPr>
        <p:txBody>
          <a:bodyPr>
            <a:normAutofit lnSpcReduction="10000"/>
          </a:bodyPr>
          <a:lstStyle/>
          <a:p>
            <a:pPr marL="576263" indent="-576263">
              <a:buNone/>
            </a:pPr>
            <a:r>
              <a:rPr lang="en-US" b="1" dirty="0" smtClean="0">
                <a:solidFill>
                  <a:srgbClr val="F47920"/>
                </a:solidFill>
              </a:rPr>
              <a:t>C1. </a:t>
            </a:r>
            <a:r>
              <a:rPr lang="en-US" dirty="0" smtClean="0"/>
              <a:t>Students will use scientific inquiry to interpret data, solve problems, or draw conclusions, in disciplines such as, but not limited to, Anatomy, Biology, Chemistry, Environmental Science, Physics, and Physiology. OBR req. #5.</a:t>
            </a:r>
          </a:p>
          <a:p>
            <a:pPr marL="576263" indent="-576263">
              <a:buNone/>
            </a:pPr>
            <a:r>
              <a:rPr lang="en-US" b="1" dirty="0">
                <a:solidFill>
                  <a:srgbClr val="F47920"/>
                </a:solidFill>
              </a:rPr>
              <a:t>C2.</a:t>
            </a:r>
            <a:r>
              <a:rPr lang="en-US" dirty="0" smtClean="0"/>
              <a:t>	Students will use methods in mathematics, statistics, or logic to interpret data, solve problems, and draw conclusions, in College Algebra, Pre-Calculus, Trigonometry, Calculus, Statistics, and Formal/Symbolic Logic. OBR req. #2.</a:t>
            </a:r>
          </a:p>
          <a:p>
            <a:pPr marL="576263" indent="-576263">
              <a:buNone/>
            </a:pPr>
            <a:r>
              <a:rPr lang="en-US" b="1" dirty="0">
                <a:solidFill>
                  <a:srgbClr val="F47920"/>
                </a:solidFill>
              </a:rPr>
              <a:t>C3.</a:t>
            </a:r>
            <a:r>
              <a:rPr lang="en-US" dirty="0" smtClean="0"/>
              <a:t>	Students will apply relevant terms, concepts, and histories to critically analyze political, social, religious, philosophical, or economical systems, in disciplines such as, but not limited to, Communication, Economics, Political Science, Psychology, and Sociology. OBR req. #4.</a:t>
            </a:r>
            <a:endParaRPr lang="en-US" dirty="0"/>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0685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tx1"/>
          </a:solidFill>
        </p:spPr>
        <p:txBody>
          <a:bodyPr>
            <a:noAutofit/>
          </a:bodyPr>
          <a:lstStyle/>
          <a:p>
            <a:pPr algn="ctr"/>
            <a:r>
              <a:rPr lang="en-US" dirty="0" smtClean="0">
                <a:solidFill>
                  <a:schemeClr val="bg1"/>
                </a:solidFill>
              </a:rPr>
              <a:t>Oral and Written Communication Skills - Outcomes</a:t>
            </a:r>
            <a:endParaRPr lang="en-US" dirty="0">
              <a:solidFill>
                <a:schemeClr val="bg1"/>
              </a:solidFill>
            </a:endParaRPr>
          </a:p>
        </p:txBody>
      </p:sp>
      <p:sp>
        <p:nvSpPr>
          <p:cNvPr id="3" name="Content Placeholder 2"/>
          <p:cNvSpPr>
            <a:spLocks noGrp="1"/>
          </p:cNvSpPr>
          <p:nvPr>
            <p:ph idx="1"/>
          </p:nvPr>
        </p:nvSpPr>
        <p:spPr>
          <a:xfrm>
            <a:off x="838200" y="1825624"/>
            <a:ext cx="10515600" cy="4853471"/>
          </a:xfrm>
        </p:spPr>
        <p:txBody>
          <a:bodyPr>
            <a:normAutofit/>
          </a:bodyPr>
          <a:lstStyle/>
          <a:p>
            <a:pPr marL="576263" indent="-576263">
              <a:buNone/>
            </a:pPr>
            <a:r>
              <a:rPr lang="en-US" b="1" dirty="0">
                <a:solidFill>
                  <a:srgbClr val="F47920"/>
                </a:solidFill>
              </a:rPr>
              <a:t>O</a:t>
            </a:r>
            <a:r>
              <a:rPr lang="en-US" b="1" dirty="0" smtClean="0">
                <a:solidFill>
                  <a:srgbClr val="F47920"/>
                </a:solidFill>
              </a:rPr>
              <a:t>1. </a:t>
            </a:r>
            <a:r>
              <a:rPr lang="en-US" dirty="0" smtClean="0"/>
              <a:t>Students will demonstrate oral communication skills for a variety of workplaces and disciplines, in courses such as, but not limited to, COMM 110 or 211. OBR req. #1.</a:t>
            </a:r>
          </a:p>
          <a:p>
            <a:pPr marL="576263" indent="-576263">
              <a:buNone/>
            </a:pPr>
            <a:r>
              <a:rPr lang="en-US" b="1" dirty="0">
                <a:solidFill>
                  <a:srgbClr val="F47920"/>
                </a:solidFill>
              </a:rPr>
              <a:t>O2.	</a:t>
            </a:r>
            <a:r>
              <a:rPr lang="en-US" dirty="0" smtClean="0"/>
              <a:t>Students will evaluate information for reliability and legitimacy, and demonstrate rhetorical skills in written texts for academic and professional environments, in courses such as, but not limited to, ENGL 202, 272, 282, 302, 305, and 306. OBR req. #1.</a:t>
            </a:r>
          </a:p>
          <a:p>
            <a:pPr marL="576263" indent="-576263">
              <a:buNone/>
            </a:pPr>
            <a:r>
              <a:rPr lang="en-US" b="1" dirty="0">
                <a:solidFill>
                  <a:srgbClr val="F47920"/>
                </a:solidFill>
              </a:rPr>
              <a:t>O3.</a:t>
            </a:r>
            <a:r>
              <a:rPr lang="en-US" dirty="0" smtClean="0"/>
              <a:t>	Students </a:t>
            </a:r>
            <a:r>
              <a:rPr lang="en-US" dirty="0"/>
              <a:t>will demonstrate competency in broadly applicable current technologies, in courses such as, but not limited to, CSCI 148, 149, 150, or 190.  OBR req. </a:t>
            </a:r>
            <a:r>
              <a:rPr lang="en-US" dirty="0" smtClean="0"/>
              <a:t>#5.</a:t>
            </a:r>
            <a:endParaRPr lang="en-US" dirty="0"/>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712921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tx1"/>
          </a:solidFill>
        </p:spPr>
        <p:txBody>
          <a:bodyPr/>
          <a:lstStyle/>
          <a:p>
            <a:pPr algn="ctr"/>
            <a:r>
              <a:rPr lang="en-US" dirty="0" smtClean="0">
                <a:solidFill>
                  <a:schemeClr val="bg1"/>
                </a:solidFill>
              </a:rPr>
              <a:t>Relationships Within the World - Outcomes</a:t>
            </a:r>
            <a:endParaRPr lang="en-US" dirty="0">
              <a:solidFill>
                <a:schemeClr val="bg1"/>
              </a:solidFill>
            </a:endParaRPr>
          </a:p>
        </p:txBody>
      </p:sp>
      <p:sp>
        <p:nvSpPr>
          <p:cNvPr id="3" name="Content Placeholder 2"/>
          <p:cNvSpPr>
            <a:spLocks noGrp="1"/>
          </p:cNvSpPr>
          <p:nvPr>
            <p:ph idx="1"/>
          </p:nvPr>
        </p:nvSpPr>
        <p:spPr>
          <a:xfrm>
            <a:off x="838199" y="1756612"/>
            <a:ext cx="11066253" cy="4853471"/>
          </a:xfrm>
        </p:spPr>
        <p:txBody>
          <a:bodyPr>
            <a:normAutofit fontScale="92500" lnSpcReduction="20000"/>
          </a:bodyPr>
          <a:lstStyle/>
          <a:p>
            <a:pPr marL="576263" indent="-576263">
              <a:buNone/>
            </a:pPr>
            <a:r>
              <a:rPr lang="en-US" sz="3000" b="1" dirty="0">
                <a:solidFill>
                  <a:srgbClr val="F47920"/>
                </a:solidFill>
              </a:rPr>
              <a:t>R1. </a:t>
            </a:r>
            <a:r>
              <a:rPr lang="en-US" dirty="0" smtClean="0"/>
              <a:t>Students will </a:t>
            </a:r>
            <a:r>
              <a:rPr lang="en-US" dirty="0"/>
              <a:t>identify the similarities and differences among individuals, groups, societies, and/or languages to apply and integrate these multicultural perspectives for interaction in a diverse world, in disciplines such as, but not limited to, History of Art, Dance, Film, Music, or Theater; Languages; Ethics; History; Literature; Philosophy; Religion; or Ethnic or Gender Studies.  OBR req. #3. </a:t>
            </a:r>
            <a:endParaRPr lang="en-US" dirty="0" smtClean="0"/>
          </a:p>
          <a:p>
            <a:pPr marL="576263" indent="-576263">
              <a:buNone/>
            </a:pPr>
            <a:r>
              <a:rPr lang="en-US" sz="3000" b="1" dirty="0">
                <a:solidFill>
                  <a:srgbClr val="F47920"/>
                </a:solidFill>
              </a:rPr>
              <a:t>R2.</a:t>
            </a:r>
            <a:r>
              <a:rPr lang="en-US" dirty="0" smtClean="0"/>
              <a:t>	Students will </a:t>
            </a:r>
            <a:r>
              <a:rPr lang="en-US" dirty="0"/>
              <a:t>evaluate relationships between humans and the natural world and demonstrate responsible stewardship of natural resources in disciplines such as, but not limited to, Biology, Chemistry, and Environmental Science, or in disciplines such as, but not limited to, Economics, Political Science, and Sociology.  OBR req. #5 or OBR req. #</a:t>
            </a:r>
            <a:r>
              <a:rPr lang="en-US" dirty="0" smtClean="0"/>
              <a:t>4.</a:t>
            </a:r>
          </a:p>
          <a:p>
            <a:pPr marL="576263" indent="-576263">
              <a:buNone/>
            </a:pPr>
            <a:r>
              <a:rPr lang="en-US" sz="3000" b="1" dirty="0">
                <a:solidFill>
                  <a:srgbClr val="F47920"/>
                </a:solidFill>
              </a:rPr>
              <a:t>R3.</a:t>
            </a:r>
            <a:r>
              <a:rPr lang="en-US" dirty="0" smtClean="0"/>
              <a:t>	Students will </a:t>
            </a:r>
            <a:r>
              <a:rPr lang="en-US" dirty="0"/>
              <a:t>apply principles of value and civic duty in a wide range of settings, including their relationship to local and global communities and the social, political, and cultural issues therein, in disciplines such as, but not limited to, Communication, Economics, Political Science, Psychology, and Sociology.  OBR req. #4</a:t>
            </a:r>
            <a:r>
              <a:rPr lang="en-US" dirty="0" smtClean="0"/>
              <a:t>.</a:t>
            </a:r>
            <a:endParaRPr lang="en-US" dirty="0"/>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81880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tx1"/>
          </a:solidFill>
        </p:spPr>
        <p:txBody>
          <a:bodyPr/>
          <a:lstStyle/>
          <a:p>
            <a:pPr algn="ctr"/>
            <a:r>
              <a:rPr lang="en-US" dirty="0" smtClean="0">
                <a:solidFill>
                  <a:schemeClr val="bg1"/>
                </a:solidFill>
              </a:rPr>
              <a:t>Engagement for Meaningful Lives and</a:t>
            </a:r>
            <a:br>
              <a:rPr lang="en-US" dirty="0" smtClean="0">
                <a:solidFill>
                  <a:schemeClr val="bg1"/>
                </a:solidFill>
              </a:rPr>
            </a:br>
            <a:r>
              <a:rPr lang="en-US" dirty="0" smtClean="0">
                <a:solidFill>
                  <a:schemeClr val="bg1"/>
                </a:solidFill>
              </a:rPr>
              <a:t>Productive Careers - Outcomes</a:t>
            </a:r>
            <a:endParaRPr lang="en-US" dirty="0">
              <a:solidFill>
                <a:schemeClr val="bg1"/>
              </a:solidFill>
            </a:endParaRPr>
          </a:p>
        </p:txBody>
      </p:sp>
      <p:sp>
        <p:nvSpPr>
          <p:cNvPr id="3" name="Content Placeholder 2"/>
          <p:cNvSpPr>
            <a:spLocks noGrp="1"/>
          </p:cNvSpPr>
          <p:nvPr>
            <p:ph idx="1"/>
          </p:nvPr>
        </p:nvSpPr>
        <p:spPr>
          <a:xfrm>
            <a:off x="838200" y="1825624"/>
            <a:ext cx="10515600" cy="4853471"/>
          </a:xfrm>
        </p:spPr>
        <p:txBody>
          <a:bodyPr>
            <a:normAutofit lnSpcReduction="10000"/>
          </a:bodyPr>
          <a:lstStyle/>
          <a:p>
            <a:pPr marL="576263" indent="-576263">
              <a:buNone/>
            </a:pPr>
            <a:r>
              <a:rPr lang="en-US" b="1" dirty="0">
                <a:solidFill>
                  <a:srgbClr val="F47920"/>
                </a:solidFill>
              </a:rPr>
              <a:t>E1. </a:t>
            </a:r>
            <a:r>
              <a:rPr lang="en-US" dirty="0" smtClean="0"/>
              <a:t>Students will </a:t>
            </a:r>
            <a:r>
              <a:rPr lang="en-US" dirty="0"/>
              <a:t>evaluate questions of meaning, faith, and vocation in light of enduring religious and philosophical texts and traditions, in courses such as, but not limited to, RELI 101, 102, 235, 240, or PHIL 100, 210, or 270.  OBR req. #3</a:t>
            </a:r>
            <a:r>
              <a:rPr lang="en-US" dirty="0" smtClean="0"/>
              <a:t>. </a:t>
            </a:r>
          </a:p>
          <a:p>
            <a:pPr marL="576263" indent="-576263">
              <a:buNone/>
            </a:pPr>
            <a:r>
              <a:rPr lang="en-US" b="1" dirty="0">
                <a:solidFill>
                  <a:srgbClr val="F47920"/>
                </a:solidFill>
              </a:rPr>
              <a:t>E2.</a:t>
            </a:r>
            <a:r>
              <a:rPr lang="en-US" dirty="0" smtClean="0"/>
              <a:t>	Students will </a:t>
            </a:r>
            <a:r>
              <a:rPr lang="en-US" dirty="0"/>
              <a:t>articulate and defend aesthetic arguments or craft expressive work within larger historical or modern contexts, in disciplines such as, but not limited to, History of Art, Dance, Film, Music, or Theater; or Literature.  OBR req. #3</a:t>
            </a:r>
            <a:r>
              <a:rPr lang="en-US" dirty="0" smtClean="0"/>
              <a:t>.</a:t>
            </a:r>
          </a:p>
          <a:p>
            <a:pPr marL="576263" indent="-576263">
              <a:buNone/>
            </a:pPr>
            <a:r>
              <a:rPr lang="en-US" b="1" dirty="0">
                <a:solidFill>
                  <a:srgbClr val="F47920"/>
                </a:solidFill>
              </a:rPr>
              <a:t>E3.</a:t>
            </a:r>
            <a:r>
              <a:rPr lang="en-US" dirty="0" smtClean="0"/>
              <a:t>	</a:t>
            </a:r>
            <a:r>
              <a:rPr lang="en-US" b="1" dirty="0" smtClean="0">
                <a:solidFill>
                  <a:srgbClr val="F47920"/>
                </a:solidFill>
              </a:rPr>
              <a:t>CORE</a:t>
            </a:r>
            <a:r>
              <a:rPr lang="en-US" dirty="0" smtClean="0">
                <a:solidFill>
                  <a:srgbClr val="F47920"/>
                </a:solidFill>
              </a:rPr>
              <a:t> </a:t>
            </a:r>
            <a:r>
              <a:rPr lang="en-US" dirty="0"/>
              <a:t>Elective.  Students will demonstrate the disposition of UF graduates to pursue meaningful lives and productive careers by completing any additional three-semester-hour 100- or 200-level GE-approved course from the 11 </a:t>
            </a:r>
            <a:r>
              <a:rPr lang="en-US" b="1" dirty="0">
                <a:solidFill>
                  <a:srgbClr val="F47920"/>
                </a:solidFill>
              </a:rPr>
              <a:t>CORE</a:t>
            </a:r>
            <a:r>
              <a:rPr lang="en-US" dirty="0">
                <a:solidFill>
                  <a:srgbClr val="F47920"/>
                </a:solidFill>
              </a:rPr>
              <a:t> </a:t>
            </a:r>
            <a:r>
              <a:rPr lang="en-US" dirty="0"/>
              <a:t>Outcomes listed above</a:t>
            </a:r>
            <a:r>
              <a:rPr lang="en-US" dirty="0" smtClean="0"/>
              <a:t>.</a:t>
            </a:r>
            <a:endParaRPr lang="en-US" dirty="0"/>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24252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tx1"/>
          </a:solidFill>
        </p:spPr>
        <p:txBody>
          <a:bodyPr/>
          <a:lstStyle/>
          <a:p>
            <a:pPr algn="ctr"/>
            <a:r>
              <a:rPr lang="en-US" dirty="0" smtClean="0">
                <a:solidFill>
                  <a:schemeClr val="bg1"/>
                </a:solidFill>
              </a:rPr>
              <a:t>Oiler Six - Outcomes	</a:t>
            </a:r>
            <a:endParaRPr lang="en-US" dirty="0">
              <a:solidFill>
                <a:schemeClr val="bg1"/>
              </a:solidFill>
            </a:endParaRPr>
          </a:p>
        </p:txBody>
      </p:sp>
      <p:sp>
        <p:nvSpPr>
          <p:cNvPr id="3" name="Content Placeholder 2"/>
          <p:cNvSpPr>
            <a:spLocks noGrp="1"/>
          </p:cNvSpPr>
          <p:nvPr>
            <p:ph idx="1"/>
          </p:nvPr>
        </p:nvSpPr>
        <p:spPr/>
        <p:txBody>
          <a:bodyPr/>
          <a:lstStyle/>
          <a:p>
            <a:pPr marL="0" indent="0">
              <a:buNone/>
            </a:pPr>
            <a:r>
              <a:rPr lang="en-US" dirty="0" smtClean="0"/>
              <a:t>6 Additional Hours of Approved Upper- or Lower-level GE Courses</a:t>
            </a:r>
          </a:p>
          <a:p>
            <a:r>
              <a:rPr lang="en-US" dirty="0" smtClean="0"/>
              <a:t>Students </a:t>
            </a:r>
            <a:r>
              <a:rPr lang="en-US" dirty="0"/>
              <a:t>will engage in reflective summative study in a capstone course, and/or engage in on- or off-campus experiential learning (undergraduate research, service learning, internships, study abroad), for three to six semester hours of coursework,</a:t>
            </a:r>
          </a:p>
          <a:p>
            <a:r>
              <a:rPr lang="en-US" dirty="0"/>
              <a:t>and, for no more than three semester hours, students </a:t>
            </a:r>
            <a:r>
              <a:rPr lang="en-US" dirty="0" smtClean="0"/>
              <a:t>will:</a:t>
            </a:r>
          </a:p>
          <a:p>
            <a:pPr lvl="1"/>
            <a:r>
              <a:rPr lang="en-US" dirty="0"/>
              <a:t>perform or create original expressive work, OR</a:t>
            </a:r>
          </a:p>
          <a:p>
            <a:pPr lvl="1"/>
            <a:r>
              <a:rPr lang="en-US" dirty="0"/>
              <a:t>articulate models promoting lifelong learning and wellbeing, OR</a:t>
            </a:r>
          </a:p>
          <a:p>
            <a:pPr lvl="1"/>
            <a:r>
              <a:rPr lang="en-US" dirty="0"/>
              <a:t>complete an additional </a:t>
            </a:r>
            <a:r>
              <a:rPr lang="en-US" b="1" dirty="0">
                <a:solidFill>
                  <a:srgbClr val="F47920"/>
                </a:solidFill>
              </a:rPr>
              <a:t>CORE</a:t>
            </a:r>
            <a:r>
              <a:rPr lang="en-US" dirty="0">
                <a:solidFill>
                  <a:srgbClr val="F47920"/>
                </a:solidFill>
              </a:rPr>
              <a:t> </a:t>
            </a:r>
            <a:r>
              <a:rPr lang="en-US" dirty="0"/>
              <a:t>Elective </a:t>
            </a:r>
            <a:r>
              <a:rPr lang="en-US" dirty="0" smtClean="0"/>
              <a:t>(e.g. </a:t>
            </a:r>
            <a:r>
              <a:rPr lang="en-US" dirty="0"/>
              <a:t>E3</a:t>
            </a:r>
            <a:r>
              <a:rPr lang="en-US" dirty="0" smtClean="0"/>
              <a:t>)</a:t>
            </a:r>
            <a:endParaRPr lang="en-US" dirty="0"/>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03910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1999" cy="1325563"/>
          </a:xfrm>
          <a:solidFill>
            <a:schemeClr val="tx1"/>
          </a:solidFill>
        </p:spPr>
        <p:txBody>
          <a:bodyPr/>
          <a:lstStyle/>
          <a:p>
            <a:pPr algn="ctr"/>
            <a:r>
              <a:rPr lang="en-US" dirty="0" smtClean="0">
                <a:solidFill>
                  <a:schemeClr val="bg1"/>
                </a:solidFill>
              </a:rPr>
              <a:t> </a:t>
            </a:r>
            <a:r>
              <a:rPr lang="en-US" b="1" dirty="0" smtClean="0">
                <a:solidFill>
                  <a:srgbClr val="F47920"/>
                </a:solidFill>
              </a:rPr>
              <a:t>CORE+ Curriculum</a:t>
            </a:r>
            <a:endParaRPr lang="en-US" dirty="0">
              <a:solidFill>
                <a:schemeClr val="bg1"/>
              </a:solidFill>
            </a:endParaRPr>
          </a:p>
        </p:txBody>
      </p:sp>
      <p:sp>
        <p:nvSpPr>
          <p:cNvPr id="3" name="Content Placeholder 2"/>
          <p:cNvSpPr>
            <a:spLocks noGrp="1"/>
          </p:cNvSpPr>
          <p:nvPr>
            <p:ph idx="1"/>
          </p:nvPr>
        </p:nvSpPr>
        <p:spPr>
          <a:xfrm>
            <a:off x="838200" y="1825625"/>
            <a:ext cx="10515600" cy="4325010"/>
          </a:xfrm>
        </p:spPr>
        <p:txBody>
          <a:bodyPr>
            <a:normAutofit lnSpcReduction="10000"/>
          </a:bodyPr>
          <a:lstStyle/>
          <a:p>
            <a:r>
              <a:rPr lang="en-US" b="1" dirty="0" smtClean="0"/>
              <a:t>36</a:t>
            </a:r>
            <a:r>
              <a:rPr lang="en-US" dirty="0" smtClean="0"/>
              <a:t> </a:t>
            </a:r>
            <a:r>
              <a:rPr lang="en-US" b="1" dirty="0" smtClean="0">
                <a:solidFill>
                  <a:srgbClr val="F47920"/>
                </a:solidFill>
              </a:rPr>
              <a:t>CORE</a:t>
            </a:r>
            <a:r>
              <a:rPr lang="en-US" dirty="0" smtClean="0"/>
              <a:t> Hours:</a:t>
            </a:r>
          </a:p>
          <a:p>
            <a:pPr lvl="1"/>
            <a:r>
              <a:rPr lang="en-US" dirty="0" smtClean="0"/>
              <a:t>Critical Thinking Skills – Outcomes</a:t>
            </a:r>
          </a:p>
          <a:p>
            <a:pPr lvl="1"/>
            <a:r>
              <a:rPr lang="en-US" dirty="0" smtClean="0"/>
              <a:t>Oral and Written Communication Skills - Outcomes</a:t>
            </a:r>
          </a:p>
          <a:p>
            <a:pPr lvl="1"/>
            <a:r>
              <a:rPr lang="en-US" dirty="0" smtClean="0"/>
              <a:t>Relationships Within the World - Outcomes</a:t>
            </a:r>
          </a:p>
          <a:p>
            <a:pPr lvl="1"/>
            <a:r>
              <a:rPr lang="en-US" dirty="0" smtClean="0"/>
              <a:t>Engagement for Meaningful Lives and Productive Careers - Outcomes</a:t>
            </a:r>
          </a:p>
          <a:p>
            <a:r>
              <a:rPr lang="en-US" dirty="0" smtClean="0"/>
              <a:t>Oiler Six Hours:</a:t>
            </a:r>
          </a:p>
          <a:p>
            <a:pPr lvl="1"/>
            <a:r>
              <a:rPr lang="en-US" dirty="0"/>
              <a:t>Includes </a:t>
            </a:r>
            <a:r>
              <a:rPr lang="en-US" i="1" dirty="0"/>
              <a:t>at least </a:t>
            </a:r>
            <a:r>
              <a:rPr lang="en-US" b="1" dirty="0"/>
              <a:t>3</a:t>
            </a:r>
            <a:r>
              <a:rPr lang="en-US" dirty="0"/>
              <a:t> hours of capstone/experiential </a:t>
            </a:r>
            <a:r>
              <a:rPr lang="en-US" dirty="0" smtClean="0"/>
              <a:t>learning (U1) </a:t>
            </a:r>
            <a:endParaRPr lang="en-US" dirty="0"/>
          </a:p>
          <a:p>
            <a:pPr lvl="1"/>
            <a:r>
              <a:rPr lang="en-US" dirty="0"/>
              <a:t>Gives students up to </a:t>
            </a:r>
            <a:r>
              <a:rPr lang="en-US" b="1" dirty="0"/>
              <a:t>3</a:t>
            </a:r>
            <a:r>
              <a:rPr lang="en-US" dirty="0"/>
              <a:t> hours to </a:t>
            </a:r>
            <a:r>
              <a:rPr lang="en-US" dirty="0" smtClean="0"/>
              <a:t>explore (U2):</a:t>
            </a:r>
            <a:endParaRPr lang="en-US" dirty="0"/>
          </a:p>
          <a:p>
            <a:pPr lvl="2"/>
            <a:r>
              <a:rPr lang="en-US" sz="2100" dirty="0"/>
              <a:t>Performing and creative arts</a:t>
            </a:r>
          </a:p>
          <a:p>
            <a:pPr lvl="2"/>
            <a:r>
              <a:rPr lang="en-US" sz="2100" dirty="0"/>
              <a:t>Lifelong learning and wellbeing</a:t>
            </a:r>
          </a:p>
          <a:p>
            <a:pPr lvl="2"/>
            <a:r>
              <a:rPr lang="en-US" sz="2100" dirty="0"/>
              <a:t>Additional </a:t>
            </a:r>
            <a:r>
              <a:rPr lang="en-US" sz="2100" b="1" dirty="0">
                <a:solidFill>
                  <a:srgbClr val="F47920"/>
                </a:solidFill>
              </a:rPr>
              <a:t>CORE</a:t>
            </a:r>
            <a:r>
              <a:rPr lang="en-US" sz="2100" dirty="0">
                <a:solidFill>
                  <a:srgbClr val="F47920"/>
                </a:solidFill>
              </a:rPr>
              <a:t> </a:t>
            </a:r>
            <a:r>
              <a:rPr lang="en-US" sz="2100" dirty="0" smtClean="0"/>
              <a:t>coursework</a:t>
            </a:r>
            <a:endParaRPr lang="en-US" sz="2100" dirty="0"/>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483078" y="5725078"/>
            <a:ext cx="9480431" cy="830997"/>
          </a:xfrm>
          <a:prstGeom prst="rect">
            <a:avLst/>
          </a:prstGeom>
        </p:spPr>
        <p:txBody>
          <a:bodyPr wrap="square">
            <a:spAutoFit/>
          </a:bodyPr>
          <a:lstStyle/>
          <a:p>
            <a:pPr lvl="2"/>
            <a:r>
              <a:rPr lang="en-US" sz="2400" i="1" dirty="0"/>
              <a:t>There’s a variety of ways that students can students can achieve this </a:t>
            </a:r>
            <a:r>
              <a:rPr lang="en-US" sz="2400" b="1" i="1" dirty="0"/>
              <a:t>6</a:t>
            </a:r>
            <a:r>
              <a:rPr lang="en-US" sz="2400" i="1" dirty="0"/>
              <a:t> hour requirement….</a:t>
            </a:r>
          </a:p>
        </p:txBody>
      </p:sp>
    </p:spTree>
    <p:extLst>
      <p:ext uri="{BB962C8B-B14F-4D97-AF65-F5344CB8AC3E}">
        <p14:creationId xmlns:p14="http://schemas.microsoft.com/office/powerpoint/2010/main" val="34227388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1"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3" grpId="1" uiExpand="1" build="p"/>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tx1"/>
          </a:solidFill>
        </p:spPr>
        <p:txBody>
          <a:bodyPr/>
          <a:lstStyle/>
          <a:p>
            <a:pPr algn="ctr"/>
            <a:r>
              <a:rPr lang="en-US" dirty="0" smtClean="0">
                <a:solidFill>
                  <a:schemeClr val="bg1"/>
                </a:solidFill>
              </a:rPr>
              <a:t>Process for Rubric Development</a:t>
            </a:r>
            <a:endParaRPr lang="en-US" dirty="0">
              <a:solidFill>
                <a:schemeClr val="bg1"/>
              </a:solidFill>
            </a:endParaRPr>
          </a:p>
        </p:txBody>
      </p:sp>
      <p:sp>
        <p:nvSpPr>
          <p:cNvPr id="3" name="Content Placeholder 2"/>
          <p:cNvSpPr>
            <a:spLocks noGrp="1"/>
          </p:cNvSpPr>
          <p:nvPr>
            <p:ph idx="1"/>
          </p:nvPr>
        </p:nvSpPr>
        <p:spPr>
          <a:xfrm>
            <a:off x="838200" y="1808371"/>
            <a:ext cx="11014494" cy="4853471"/>
          </a:xfrm>
        </p:spPr>
        <p:txBody>
          <a:bodyPr>
            <a:normAutofit/>
          </a:bodyPr>
          <a:lstStyle/>
          <a:p>
            <a:pPr marL="576263" indent="-576263">
              <a:buNone/>
            </a:pPr>
            <a:r>
              <a:rPr lang="en-US" dirty="0" smtClean="0"/>
              <a:t>• </a:t>
            </a:r>
            <a:r>
              <a:rPr lang="en-US" sz="2600" dirty="0" smtClean="0"/>
              <a:t>Each dean appointed four faculty to assist General Education Committee members in developing a rubric for each learning outcome.</a:t>
            </a:r>
          </a:p>
          <a:p>
            <a:pPr marL="576263" indent="-576263">
              <a:buNone/>
            </a:pPr>
            <a:r>
              <a:rPr lang="en-US" sz="2600" dirty="0" smtClean="0"/>
              <a:t>• The GE Committee solicited additional volunteers to assist in rubric development in areas that were not represented.</a:t>
            </a:r>
          </a:p>
          <a:p>
            <a:pPr marL="576263" indent="-576263">
              <a:buNone/>
            </a:pPr>
            <a:r>
              <a:rPr lang="en-US" sz="2600" dirty="0" smtClean="0"/>
              <a:t>• Members of the GE Committee facilitated discussions with faculty members who are content specialists.</a:t>
            </a:r>
          </a:p>
          <a:p>
            <a:pPr marL="576263" indent="-576263">
              <a:buNone/>
            </a:pPr>
            <a:r>
              <a:rPr lang="en-US" sz="2600" dirty="0" smtClean="0"/>
              <a:t>• Current rubrics were</a:t>
            </a:r>
            <a:r>
              <a:rPr lang="en-US" sz="2600" dirty="0"/>
              <a:t> </a:t>
            </a:r>
            <a:r>
              <a:rPr lang="en-US" sz="2600" dirty="0" smtClean="0"/>
              <a:t>piloted by a select group of faculty in Spring and Summer of 2017. </a:t>
            </a:r>
          </a:p>
          <a:p>
            <a:pPr marL="576263" indent="-576263">
              <a:buNone/>
            </a:pPr>
            <a:r>
              <a:rPr lang="en-US" sz="2600" dirty="0" smtClean="0"/>
              <a:t>• Full implementation is set for the 2017-18 academic year for all courses holding CORE+ status.   </a:t>
            </a:r>
            <a:endParaRPr lang="en-US" sz="2600" dirty="0"/>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87982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tx1"/>
          </a:solidFill>
        </p:spPr>
        <p:txBody>
          <a:bodyPr/>
          <a:lstStyle/>
          <a:p>
            <a:pPr algn="ctr"/>
            <a:r>
              <a:rPr lang="en-US" dirty="0" smtClean="0">
                <a:solidFill>
                  <a:schemeClr val="bg1"/>
                </a:solidFill>
              </a:rPr>
              <a:t>Core+ Spring/Summer Pilot</a:t>
            </a:r>
            <a:endParaRPr lang="en-US" dirty="0">
              <a:solidFill>
                <a:schemeClr val="bg1"/>
              </a:solidFill>
            </a:endParaRPr>
          </a:p>
        </p:txBody>
      </p:sp>
      <p:sp>
        <p:nvSpPr>
          <p:cNvPr id="3" name="Content Placeholder 2"/>
          <p:cNvSpPr>
            <a:spLocks noGrp="1"/>
          </p:cNvSpPr>
          <p:nvPr>
            <p:ph idx="1"/>
          </p:nvPr>
        </p:nvSpPr>
        <p:spPr>
          <a:xfrm>
            <a:off x="838200" y="1808371"/>
            <a:ext cx="11014494" cy="4290504"/>
          </a:xfrm>
        </p:spPr>
        <p:txBody>
          <a:bodyPr>
            <a:normAutofit/>
          </a:bodyPr>
          <a:lstStyle/>
          <a:p>
            <a:pPr marL="576263" indent="-576263">
              <a:buNone/>
            </a:pPr>
            <a:r>
              <a:rPr lang="en-US" dirty="0" smtClean="0"/>
              <a:t>• </a:t>
            </a:r>
            <a:r>
              <a:rPr lang="en-US" sz="2600" dirty="0" smtClean="0"/>
              <a:t>Core+ assessment was piloted this past Spring and Summer.</a:t>
            </a:r>
          </a:p>
          <a:p>
            <a:pPr marL="576263" indent="-576263">
              <a:buNone/>
            </a:pPr>
            <a:r>
              <a:rPr lang="en-US" sz="2600" dirty="0" smtClean="0"/>
              <a:t>• A total of 4 courses in the Spring semester and 13 in the Summer participated, with a response rate of 56% by students (technical glitch lowered first Summer session responses).</a:t>
            </a:r>
          </a:p>
          <a:p>
            <a:r>
              <a:rPr lang="en-US" sz="2600" dirty="0" smtClean="0"/>
              <a:t>Additional faculty were trained in the Summer but did not participate in the pilot</a:t>
            </a:r>
            <a:r>
              <a:rPr lang="en-US" sz="2600" dirty="0"/>
              <a:t> </a:t>
            </a:r>
            <a:r>
              <a:rPr lang="en-US" sz="2600" dirty="0" smtClean="0"/>
              <a:t>(total of 18 faculty). </a:t>
            </a:r>
          </a:p>
          <a:p>
            <a:pPr marL="576263" indent="-576263">
              <a:buNone/>
            </a:pPr>
            <a:r>
              <a:rPr lang="en-US" sz="2600" dirty="0" smtClean="0"/>
              <a:t>• A total of 5 of the 6 UF Colleges participated, with C1, O1, O2, O3, R1, E2, and U1 all represented.</a:t>
            </a:r>
          </a:p>
          <a:p>
            <a:pPr marL="576263" indent="-576263">
              <a:buNone/>
            </a:pPr>
            <a:r>
              <a:rPr lang="en-US" sz="2600" dirty="0" smtClean="0"/>
              <a:t>• Feedback from students and faculty that participated was used to improve assessment process for full implementation.  </a:t>
            </a:r>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513459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tx1"/>
          </a:solidFill>
        </p:spPr>
        <p:txBody>
          <a:bodyPr/>
          <a:lstStyle/>
          <a:p>
            <a:pPr algn="ctr"/>
            <a:r>
              <a:rPr lang="en-US" dirty="0" smtClean="0">
                <a:solidFill>
                  <a:schemeClr val="bg1"/>
                </a:solidFill>
              </a:rPr>
              <a:t>Taskstream Utilization </a:t>
            </a:r>
            <a:endParaRPr lang="en-US" dirty="0">
              <a:solidFill>
                <a:schemeClr val="bg1"/>
              </a:solidFill>
            </a:endParaRPr>
          </a:p>
        </p:txBody>
      </p:sp>
      <p:sp>
        <p:nvSpPr>
          <p:cNvPr id="3" name="Content Placeholder 2"/>
          <p:cNvSpPr>
            <a:spLocks noGrp="1"/>
          </p:cNvSpPr>
          <p:nvPr>
            <p:ph idx="1"/>
          </p:nvPr>
        </p:nvSpPr>
        <p:spPr>
          <a:xfrm>
            <a:off x="595223" y="1808371"/>
            <a:ext cx="11257471" cy="4747703"/>
          </a:xfrm>
        </p:spPr>
        <p:txBody>
          <a:bodyPr>
            <a:normAutofit fontScale="92500" lnSpcReduction="10000"/>
          </a:bodyPr>
          <a:lstStyle/>
          <a:p>
            <a:pPr marL="576263" indent="-576263">
              <a:buNone/>
            </a:pPr>
            <a:r>
              <a:rPr lang="en-US" dirty="0" smtClean="0"/>
              <a:t>• </a:t>
            </a:r>
            <a:r>
              <a:rPr lang="en-US" sz="2600" dirty="0" smtClean="0"/>
              <a:t>Unlike the previous GE Curriculum, a “point person” for each Department/Program is not required to tabulate and upload data in Taskstream.</a:t>
            </a:r>
          </a:p>
          <a:p>
            <a:pPr marL="576263" indent="-576263">
              <a:buNone/>
            </a:pPr>
            <a:r>
              <a:rPr lang="en-US" sz="2600" dirty="0" smtClean="0"/>
              <a:t>• Instead, each student will be required to go into the LAT side of Taskstream and upload their material to be assessed (Instructors need to help train their students).</a:t>
            </a:r>
          </a:p>
          <a:p>
            <a:pPr marL="576263" indent="-576263">
              <a:buNone/>
            </a:pPr>
            <a:r>
              <a:rPr lang="en-US" sz="2600" dirty="0" smtClean="0"/>
              <a:t>• The instructor in each course is then required to perform assessment and input data in Taskstream.  </a:t>
            </a:r>
          </a:p>
          <a:p>
            <a:r>
              <a:rPr lang="en-US" sz="2400" dirty="0" smtClean="0"/>
              <a:t>Information on LAT side is under </a:t>
            </a:r>
            <a:r>
              <a:rPr lang="en-US" sz="2400" dirty="0" err="1" smtClean="0"/>
              <a:t>UF_Committees</a:t>
            </a:r>
            <a:r>
              <a:rPr lang="en-US" sz="2400" dirty="0" smtClean="0"/>
              <a:t>/General </a:t>
            </a:r>
            <a:r>
              <a:rPr lang="en-US" sz="2400" dirty="0"/>
              <a:t>Education Committee/2017-2018 </a:t>
            </a:r>
            <a:r>
              <a:rPr lang="en-US" sz="2400" dirty="0" smtClean="0"/>
              <a:t>folder/LAT Taskstream Information</a:t>
            </a:r>
            <a:endParaRPr lang="en-US" sz="2600" dirty="0" smtClean="0"/>
          </a:p>
          <a:p>
            <a:pPr marL="576263" indent="-576263">
              <a:buNone/>
            </a:pPr>
            <a:r>
              <a:rPr lang="en-US" sz="2600" dirty="0" smtClean="0"/>
              <a:t>• Reports will then be generated and can be accessed in the AMS side (Departments/Programs are still responsible for outcomes assessment).  </a:t>
            </a:r>
          </a:p>
          <a:p>
            <a:pPr marL="576263" indent="-576263">
              <a:buNone/>
            </a:pPr>
            <a:endParaRPr lang="en-US" sz="2600" dirty="0" smtClean="0"/>
          </a:p>
          <a:p>
            <a:pPr marL="576263" indent="-576263" algn="ctr">
              <a:buNone/>
            </a:pPr>
            <a:r>
              <a:rPr lang="en-US" sz="2600" i="1" dirty="0" smtClean="0"/>
              <a:t>There will be training sessions open </a:t>
            </a:r>
            <a:r>
              <a:rPr lang="en-US" sz="2600" i="1" dirty="0"/>
              <a:t>to all faculty</a:t>
            </a:r>
            <a:r>
              <a:rPr lang="en-US" sz="2600" i="1" dirty="0" smtClean="0"/>
              <a:t> for Taskstream!</a:t>
            </a:r>
            <a:endParaRPr lang="en-US" sz="2600" i="1" dirty="0"/>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6977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tx1"/>
          </a:solidFill>
        </p:spPr>
        <p:txBody>
          <a:bodyPr/>
          <a:lstStyle/>
          <a:p>
            <a:pPr algn="ctr"/>
            <a:r>
              <a:rPr lang="en-US" dirty="0" smtClean="0">
                <a:solidFill>
                  <a:schemeClr val="bg1"/>
                </a:solidFill>
              </a:rPr>
              <a:t>Taskstream Training  </a:t>
            </a:r>
            <a:endParaRPr lang="en-US" dirty="0">
              <a:solidFill>
                <a:schemeClr val="bg1"/>
              </a:solidFill>
            </a:endParaRPr>
          </a:p>
        </p:txBody>
      </p:sp>
      <p:sp>
        <p:nvSpPr>
          <p:cNvPr id="3" name="Content Placeholder 2"/>
          <p:cNvSpPr>
            <a:spLocks noGrp="1"/>
          </p:cNvSpPr>
          <p:nvPr>
            <p:ph idx="1"/>
          </p:nvPr>
        </p:nvSpPr>
        <p:spPr>
          <a:xfrm>
            <a:off x="595223" y="1808371"/>
            <a:ext cx="11257471" cy="4747703"/>
          </a:xfrm>
        </p:spPr>
        <p:txBody>
          <a:bodyPr>
            <a:normAutofit lnSpcReduction="10000"/>
          </a:bodyPr>
          <a:lstStyle/>
          <a:p>
            <a:pPr marL="576263" indent="-576263">
              <a:buNone/>
            </a:pPr>
            <a:r>
              <a:rPr lang="en-US" dirty="0" smtClean="0"/>
              <a:t>• </a:t>
            </a:r>
            <a:r>
              <a:rPr lang="en-US" sz="2600" dirty="0" smtClean="0"/>
              <a:t>General training sessions are available for faculty in one hour blocks:</a:t>
            </a:r>
            <a:endParaRPr lang="en-US" sz="2600" dirty="0"/>
          </a:p>
          <a:p>
            <a:pPr marL="576263" indent="-576263">
              <a:buNone/>
            </a:pPr>
            <a:r>
              <a:rPr lang="en-US" sz="2600" dirty="0" smtClean="0"/>
              <a:t>	August 29</a:t>
            </a:r>
            <a:r>
              <a:rPr lang="en-US" sz="2600" baseline="30000" dirty="0" smtClean="0"/>
              <a:t>th</a:t>
            </a:r>
            <a:r>
              <a:rPr lang="en-US" sz="2600" dirty="0"/>
              <a:t> </a:t>
            </a:r>
            <a:r>
              <a:rPr lang="en-US" sz="2600" dirty="0" smtClean="0"/>
              <a:t>– 2 pm             August 30</a:t>
            </a:r>
            <a:r>
              <a:rPr lang="en-US" sz="2600" baseline="30000" dirty="0" smtClean="0"/>
              <a:t>th</a:t>
            </a:r>
            <a:r>
              <a:rPr lang="en-US" sz="2600" dirty="0" smtClean="0"/>
              <a:t> – 3pm        September 7</a:t>
            </a:r>
            <a:r>
              <a:rPr lang="en-US" sz="2600" baseline="30000" dirty="0" smtClean="0"/>
              <a:t>th</a:t>
            </a:r>
            <a:r>
              <a:rPr lang="en-US" sz="2600" dirty="0" smtClean="0"/>
              <a:t> – 11 am  </a:t>
            </a:r>
          </a:p>
          <a:p>
            <a:pPr marL="576263" indent="-576263">
              <a:buNone/>
            </a:pPr>
            <a:r>
              <a:rPr lang="en-US" sz="2600" dirty="0"/>
              <a:t>	</a:t>
            </a:r>
            <a:r>
              <a:rPr lang="en-US" sz="2600" dirty="0" smtClean="0"/>
              <a:t>		September 11</a:t>
            </a:r>
            <a:r>
              <a:rPr lang="en-US" sz="2600" baseline="30000" dirty="0" smtClean="0"/>
              <a:t>th</a:t>
            </a:r>
            <a:r>
              <a:rPr lang="en-US" sz="2600" dirty="0" smtClean="0"/>
              <a:t> – 11 am     September 18</a:t>
            </a:r>
            <a:r>
              <a:rPr lang="en-US" sz="2600" baseline="30000" dirty="0" smtClean="0"/>
              <a:t>th</a:t>
            </a:r>
            <a:r>
              <a:rPr lang="en-US" sz="2600" dirty="0" smtClean="0"/>
              <a:t> – 9 am </a:t>
            </a:r>
          </a:p>
          <a:p>
            <a:pPr marL="576263" indent="-576263">
              <a:buNone/>
            </a:pPr>
            <a:endParaRPr lang="en-US" sz="2600" dirty="0" smtClean="0"/>
          </a:p>
          <a:p>
            <a:r>
              <a:rPr lang="en-US" sz="2600" dirty="0" smtClean="0"/>
              <a:t>There will be also be “walk-in” sessions in the Learning Commons at the end of the year for questions regarding utilization of Taskstream and input of Core+ assessment data:</a:t>
            </a:r>
          </a:p>
          <a:p>
            <a:pPr marL="576263" indent="-576263" algn="ctr">
              <a:buNone/>
            </a:pPr>
            <a:r>
              <a:rPr lang="en-US" dirty="0" smtClean="0"/>
              <a:t>Nov 13-16</a:t>
            </a:r>
            <a:r>
              <a:rPr lang="en-US" baseline="30000" dirty="0" smtClean="0"/>
              <a:t>th</a:t>
            </a:r>
            <a:r>
              <a:rPr lang="en-US" dirty="0" smtClean="0"/>
              <a:t>  (Mon-Thurs) 3-5pm</a:t>
            </a:r>
          </a:p>
          <a:p>
            <a:pPr marL="0" indent="0">
              <a:buNone/>
            </a:pPr>
            <a:r>
              <a:rPr lang="en-US" dirty="0" smtClean="0"/>
              <a:t>			      Nov </a:t>
            </a:r>
            <a:r>
              <a:rPr lang="en-US" dirty="0"/>
              <a:t>28 &amp; </a:t>
            </a:r>
            <a:r>
              <a:rPr lang="en-US" dirty="0" smtClean="0"/>
              <a:t>30</a:t>
            </a:r>
            <a:r>
              <a:rPr lang="en-US" baseline="30000" dirty="0" smtClean="0"/>
              <a:t>th</a:t>
            </a:r>
            <a:r>
              <a:rPr lang="en-US" dirty="0" smtClean="0"/>
              <a:t> </a:t>
            </a:r>
            <a:r>
              <a:rPr lang="en-US" dirty="0"/>
              <a:t>(Tues &amp; Thurs) 3-5pm</a:t>
            </a:r>
          </a:p>
          <a:p>
            <a:pPr marL="0" indent="0">
              <a:buNone/>
            </a:pPr>
            <a:r>
              <a:rPr lang="en-US" dirty="0" smtClean="0"/>
              <a:t>			      Dec 5-7</a:t>
            </a:r>
            <a:r>
              <a:rPr lang="en-US" baseline="30000" dirty="0" smtClean="0"/>
              <a:t>th</a:t>
            </a:r>
            <a:r>
              <a:rPr lang="en-US" dirty="0" smtClean="0"/>
              <a:t> (</a:t>
            </a:r>
            <a:r>
              <a:rPr lang="en-US" dirty="0"/>
              <a:t>Tues-Weds-Thurs) 3-5pm</a:t>
            </a:r>
          </a:p>
          <a:p>
            <a:pPr marL="576263" indent="-576263" algn="ctr">
              <a:buNone/>
            </a:pPr>
            <a:r>
              <a:rPr lang="en-US" sz="2600" i="1" dirty="0" smtClean="0"/>
              <a:t>  </a:t>
            </a:r>
            <a:endParaRPr lang="en-US" sz="2600" i="1" dirty="0"/>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74361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tx1"/>
          </a:solidFill>
        </p:spPr>
        <p:txBody>
          <a:bodyPr/>
          <a:lstStyle/>
          <a:p>
            <a:pPr algn="ctr"/>
            <a:r>
              <a:rPr lang="en-US" dirty="0" smtClean="0">
                <a:solidFill>
                  <a:schemeClr val="bg1"/>
                </a:solidFill>
              </a:rPr>
              <a:t>Process for Application</a:t>
            </a:r>
            <a:endParaRPr lang="en-US" dirty="0">
              <a:solidFill>
                <a:schemeClr val="bg1"/>
              </a:solidFill>
            </a:endParaRPr>
          </a:p>
        </p:txBody>
      </p:sp>
      <p:sp>
        <p:nvSpPr>
          <p:cNvPr id="3" name="Content Placeholder 2"/>
          <p:cNvSpPr>
            <a:spLocks noGrp="1"/>
          </p:cNvSpPr>
          <p:nvPr>
            <p:ph idx="1"/>
          </p:nvPr>
        </p:nvSpPr>
        <p:spPr>
          <a:xfrm>
            <a:off x="838200" y="1808371"/>
            <a:ext cx="11014494" cy="4853471"/>
          </a:xfrm>
        </p:spPr>
        <p:txBody>
          <a:bodyPr>
            <a:normAutofit/>
          </a:bodyPr>
          <a:lstStyle/>
          <a:p>
            <a:pPr marL="576263" indent="-576263">
              <a:buNone/>
            </a:pPr>
            <a:r>
              <a:rPr lang="en-US" dirty="0" smtClean="0"/>
              <a:t>• Courses seeking CORE+ status will complete the required form.  </a:t>
            </a:r>
          </a:p>
          <a:p>
            <a:pPr marL="576263" indent="-576263">
              <a:buNone/>
            </a:pPr>
            <a:r>
              <a:rPr lang="en-US" dirty="0"/>
              <a:t>	</a:t>
            </a:r>
            <a:r>
              <a:rPr lang="en-US" dirty="0" smtClean="0"/>
              <a:t>*The form is electronic.  </a:t>
            </a:r>
          </a:p>
          <a:p>
            <a:pPr marL="576263" indent="-576263">
              <a:buNone/>
            </a:pPr>
            <a:r>
              <a:rPr lang="en-US" dirty="0"/>
              <a:t>	*</a:t>
            </a:r>
            <a:r>
              <a:rPr lang="en-US" dirty="0" smtClean="0"/>
              <a:t>No paper copies will be accepted.  </a:t>
            </a:r>
          </a:p>
          <a:p>
            <a:pPr marL="576263" indent="-576263">
              <a:buNone/>
            </a:pPr>
            <a:r>
              <a:rPr lang="en-US" dirty="0"/>
              <a:t>	</a:t>
            </a:r>
            <a:r>
              <a:rPr lang="en-US" dirty="0" smtClean="0"/>
              <a:t>*Incomplete forms will not be accepted.</a:t>
            </a:r>
          </a:p>
          <a:p>
            <a:pPr marL="576263" indent="-576263">
              <a:buNone/>
            </a:pPr>
            <a:r>
              <a:rPr lang="en-US" dirty="0" smtClean="0"/>
              <a:t>• Courses may only apply under ONE learning outcome.</a:t>
            </a:r>
          </a:p>
          <a:p>
            <a:pPr marL="576263" indent="-576263">
              <a:buNone/>
            </a:pPr>
            <a:r>
              <a:rPr lang="en-US" dirty="0" smtClean="0"/>
              <a:t>• Acceptance/approval will be sent to the faculty member identified as the contact person on the application via email.</a:t>
            </a:r>
          </a:p>
          <a:p>
            <a:pPr marL="576263" indent="-576263">
              <a:buNone/>
            </a:pPr>
            <a:r>
              <a:rPr lang="en-US" dirty="0" smtClean="0"/>
              <a:t>• Approved courses will be submitted to the Undergraduate Council for final approval.</a:t>
            </a:r>
          </a:p>
          <a:p>
            <a:pPr marL="576263" indent="-576263">
              <a:buNone/>
            </a:pPr>
            <a:endParaRPr lang="en-US" dirty="0"/>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514589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tx1"/>
          </a:solidFill>
        </p:spPr>
        <p:txBody>
          <a:bodyPr/>
          <a:lstStyle/>
          <a:p>
            <a:pPr algn="ctr"/>
            <a:r>
              <a:rPr lang="en-US" dirty="0" smtClean="0">
                <a:solidFill>
                  <a:schemeClr val="bg1"/>
                </a:solidFill>
              </a:rPr>
              <a:t>Proposed Application Form</a:t>
            </a:r>
            <a:endParaRPr lang="en-US" dirty="0">
              <a:solidFill>
                <a:schemeClr val="bg1"/>
              </a:solidFill>
            </a:endParaRPr>
          </a:p>
        </p:txBody>
      </p:sp>
      <p:sp>
        <p:nvSpPr>
          <p:cNvPr id="3" name="Content Placeholder 2"/>
          <p:cNvSpPr>
            <a:spLocks noGrp="1"/>
          </p:cNvSpPr>
          <p:nvPr>
            <p:ph idx="1"/>
          </p:nvPr>
        </p:nvSpPr>
        <p:spPr>
          <a:xfrm>
            <a:off x="838200" y="1808371"/>
            <a:ext cx="11014494" cy="4747703"/>
          </a:xfrm>
        </p:spPr>
        <p:txBody>
          <a:bodyPr>
            <a:normAutofit/>
          </a:bodyPr>
          <a:lstStyle/>
          <a:p>
            <a:pPr marL="576263" indent="-576263">
              <a:buNone/>
            </a:pPr>
            <a:r>
              <a:rPr lang="en-US" dirty="0" smtClean="0"/>
              <a:t>• Here is the form:</a:t>
            </a:r>
          </a:p>
          <a:p>
            <a:pPr marL="576263" indent="-576263">
              <a:buNone/>
            </a:pPr>
            <a:r>
              <a:rPr lang="en-US" dirty="0" smtClean="0">
                <a:hlinkClick r:id="rId2"/>
              </a:rPr>
              <a:t>Proposed CORE+ Curriculum Application Form</a:t>
            </a:r>
            <a:endParaRPr lang="en-US" dirty="0"/>
          </a:p>
          <a:p>
            <a:pPr marL="576263" indent="-576263">
              <a:buNone/>
            </a:pPr>
            <a:r>
              <a:rPr lang="en-US" dirty="0" smtClean="0"/>
              <a:t>• Please be sure to complete all fields.  </a:t>
            </a:r>
          </a:p>
          <a:p>
            <a:pPr marL="576263" indent="-576263">
              <a:buNone/>
            </a:pPr>
            <a:r>
              <a:rPr lang="en-US" dirty="0" smtClean="0"/>
              <a:t>• It is important for faculty to describe the chosen assignment in detail as well as providing a thorough rationale as to how assessing the assignment will align to the learning outcome.</a:t>
            </a:r>
          </a:p>
          <a:p>
            <a:pPr marL="576263" indent="-576263">
              <a:buNone/>
            </a:pPr>
            <a:r>
              <a:rPr lang="en-US" dirty="0" smtClean="0"/>
              <a:t>• We encourage creating new, innovative, multidisciplinary courses to meet the needs of our students.</a:t>
            </a:r>
          </a:p>
          <a:p>
            <a:pPr marL="576263" indent="-576263" algn="ctr">
              <a:buNone/>
            </a:pPr>
            <a:r>
              <a:rPr lang="en-US" i="1" dirty="0" smtClean="0"/>
              <a:t>Two deadlines for the year: Mid-October and Mid-March</a:t>
            </a:r>
            <a:endParaRPr lang="en-US" i="1" dirty="0"/>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22384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a:solidFill>
            <a:schemeClr val="tx1"/>
          </a:solidFill>
        </p:spPr>
        <p:txBody>
          <a:bodyPr/>
          <a:lstStyle/>
          <a:p>
            <a:pPr algn="ctr"/>
            <a:r>
              <a:rPr lang="en-US" dirty="0" smtClean="0">
                <a:solidFill>
                  <a:schemeClr val="bg1"/>
                </a:solidFill>
              </a:rPr>
              <a:t> Where Will I Find The Application Form and Rubrics?</a:t>
            </a:r>
            <a:endParaRPr lang="en-US" dirty="0">
              <a:solidFill>
                <a:schemeClr val="bg1"/>
              </a:solidFill>
            </a:endParaRPr>
          </a:p>
        </p:txBody>
      </p:sp>
      <p:sp>
        <p:nvSpPr>
          <p:cNvPr id="3" name="Content Placeholder 2"/>
          <p:cNvSpPr>
            <a:spLocks noGrp="1"/>
          </p:cNvSpPr>
          <p:nvPr>
            <p:ph idx="1"/>
          </p:nvPr>
        </p:nvSpPr>
        <p:spPr>
          <a:xfrm>
            <a:off x="838200" y="1825625"/>
            <a:ext cx="10515600" cy="4768358"/>
          </a:xfrm>
        </p:spPr>
        <p:txBody>
          <a:bodyPr>
            <a:normAutofit/>
          </a:bodyPr>
          <a:lstStyle/>
          <a:p>
            <a:r>
              <a:rPr lang="en-US" dirty="0" smtClean="0"/>
              <a:t>A </a:t>
            </a:r>
            <a:r>
              <a:rPr lang="en-US" dirty="0" err="1" smtClean="0"/>
              <a:t>facstaff</a:t>
            </a:r>
            <a:r>
              <a:rPr lang="en-US" dirty="0" smtClean="0"/>
              <a:t> email will be sent out on Friday, August 25, 2017 containing the link to the form with a reminder regarding the deadline for submission.</a:t>
            </a:r>
          </a:p>
          <a:p>
            <a:r>
              <a:rPr lang="en-US" dirty="0" smtClean="0"/>
              <a:t>The link for the application and a Word document copy of this application is uploaded under </a:t>
            </a:r>
            <a:r>
              <a:rPr lang="en-US" dirty="0" err="1" smtClean="0"/>
              <a:t>UF_Committees</a:t>
            </a:r>
            <a:r>
              <a:rPr lang="en-US" dirty="0" smtClean="0"/>
              <a:t>/General Education Committee/2017-2018 folder/CORE+ Application</a:t>
            </a:r>
          </a:p>
          <a:p>
            <a:r>
              <a:rPr lang="en-US" dirty="0" smtClean="0"/>
              <a:t>Rubrics are uploaded under </a:t>
            </a:r>
            <a:r>
              <a:rPr lang="en-US" dirty="0" err="1" smtClean="0"/>
              <a:t>UF_Committees</a:t>
            </a:r>
            <a:r>
              <a:rPr lang="en-US" dirty="0" smtClean="0"/>
              <a:t>/General Education Committee/2017-2018 folder/CORE+ Curriculum Rubrics </a:t>
            </a:r>
          </a:p>
          <a:p>
            <a:r>
              <a:rPr lang="en-US" dirty="0" smtClean="0"/>
              <a:t>You may also contact any member of the General Education Committee with application questions.</a:t>
            </a:r>
          </a:p>
          <a:p>
            <a:pPr marL="0" indent="0">
              <a:buNone/>
            </a:pPr>
            <a:endParaRPr lang="en-US" dirty="0" smtClean="0"/>
          </a:p>
          <a:p>
            <a:pPr marL="914400" lvl="2" indent="0">
              <a:buNone/>
            </a:pPr>
            <a:endParaRPr lang="en-US" sz="2200" dirty="0" smtClean="0"/>
          </a:p>
        </p:txBody>
      </p:sp>
      <p:grpSp>
        <p:nvGrpSpPr>
          <p:cNvPr id="4" name="Group 3"/>
          <p:cNvGrpSpPr/>
          <p:nvPr/>
        </p:nvGrpSpPr>
        <p:grpSpPr>
          <a:xfrm>
            <a:off x="0" y="6556075"/>
            <a:ext cx="12192000" cy="301925"/>
            <a:chOff x="0" y="6556075"/>
            <a:chExt cx="12192000" cy="301925"/>
          </a:xfrm>
        </p:grpSpPr>
        <p:sp>
          <p:nvSpPr>
            <p:cNvPr id="5" name="Rectangle 4"/>
            <p:cNvSpPr/>
            <p:nvPr/>
          </p:nvSpPr>
          <p:spPr>
            <a:xfrm>
              <a:off x="0" y="6556075"/>
              <a:ext cx="12192000" cy="3019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6556075"/>
              <a:ext cx="12192000" cy="15527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 name="Rectangle 6"/>
          <p:cNvSpPr/>
          <p:nvPr/>
        </p:nvSpPr>
        <p:spPr>
          <a:xfrm>
            <a:off x="0" y="0"/>
            <a:ext cx="12192000" cy="365125"/>
          </a:xfrm>
          <a:prstGeom prst="rect">
            <a:avLst/>
          </a:prstGeom>
          <a:solidFill>
            <a:srgbClr val="F4792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42037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 xmlns="881cbc62-9c94-4650-91c8-fbcdad032e96">65M42YJNURMD-181750148-9</_dlc_DocId>
    <_dlc_DocIdUrl xmlns="881cbc62-9c94-4650-91c8-fbcdad032e96">
      <Url>https://www.findlay.edu/offices/academic/center-teaching-excellence/_layouts/15/DocIdRedir.aspx?ID=65M42YJNURMD-181750148-9</Url>
      <Description>65M42YJNURMD-181750148-9</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19513580A777148B8BBFC5DEB2F3C2B" ma:contentTypeVersion="2" ma:contentTypeDescription="Create a new document." ma:contentTypeScope="" ma:versionID="e4643ef6d436a45600404c6bba2d2d80">
  <xsd:schema xmlns:xsd="http://www.w3.org/2001/XMLSchema" xmlns:xs="http://www.w3.org/2001/XMLSchema" xmlns:p="http://schemas.microsoft.com/office/2006/metadata/properties" xmlns:ns2="881cbc62-9c94-4650-91c8-fbcdad032e96" targetNamespace="http://schemas.microsoft.com/office/2006/metadata/properties" ma:root="true" ma:fieldsID="f1051dfa0194e51f804a4a08af94aa3e" ns2:_="">
    <xsd:import namespace="881cbc62-9c94-4650-91c8-fbcdad032e96"/>
    <xsd:element name="properties">
      <xsd:complexType>
        <xsd:sequence>
          <xsd:element name="documentManagement">
            <xsd:complexType>
              <xsd:all>
                <xsd:element ref="ns2:_dlc_DocId" minOccurs="0"/>
                <xsd:element ref="ns2:_dlc_DocIdUrl" minOccurs="0"/>
                <xsd:element ref="ns2:_dlc_DocIdPersistId"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1cbc62-9c94-4650-91c8-fbcdad032e96"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E55C6F03-ED65-4D8B-A86C-2669F895252F}"/>
</file>

<file path=customXml/itemProps2.xml><?xml version="1.0" encoding="utf-8"?>
<ds:datastoreItem xmlns:ds="http://schemas.openxmlformats.org/officeDocument/2006/customXml" ds:itemID="{2D5A1407-70AB-446D-B845-1D9E163805D4}"/>
</file>

<file path=customXml/itemProps3.xml><?xml version="1.0" encoding="utf-8"?>
<ds:datastoreItem xmlns:ds="http://schemas.openxmlformats.org/officeDocument/2006/customXml" ds:itemID="{EA3EFA81-1456-4737-974E-C215B363AD3A}"/>
</file>

<file path=customXml/itemProps4.xml><?xml version="1.0" encoding="utf-8"?>
<ds:datastoreItem xmlns:ds="http://schemas.openxmlformats.org/officeDocument/2006/customXml" ds:itemID="{52B2807B-6A3B-474C-ABFB-0E4E823339CA}"/>
</file>

<file path=docProps/app.xml><?xml version="1.0" encoding="utf-8"?>
<Properties xmlns="http://schemas.openxmlformats.org/officeDocument/2006/extended-properties" xmlns:vt="http://schemas.openxmlformats.org/officeDocument/2006/docPropsVTypes">
  <TotalTime>11818</TotalTime>
  <Words>1059</Words>
  <Application>Microsoft Office PowerPoint</Application>
  <PresentationFormat>Widescreen</PresentationFormat>
  <Paragraphs>103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CORE+ Curriculum Overview and Updates</vt:lpstr>
      <vt:lpstr> CORE+ Curriculum</vt:lpstr>
      <vt:lpstr>Process for Rubric Development</vt:lpstr>
      <vt:lpstr>Core+ Spring/Summer Pilot</vt:lpstr>
      <vt:lpstr>Taskstream Utilization </vt:lpstr>
      <vt:lpstr>Taskstream Training  </vt:lpstr>
      <vt:lpstr>Process for Application</vt:lpstr>
      <vt:lpstr>Proposed Application Form</vt:lpstr>
      <vt:lpstr> Where Will I Find The Application Form and Rubrics?</vt:lpstr>
      <vt:lpstr>2017-2018 General Education Committee</vt:lpstr>
      <vt:lpstr>Critical Thinking Skills - Outcomes</vt:lpstr>
      <vt:lpstr>Oral and Written Communication Skills - Outcomes</vt:lpstr>
      <vt:lpstr>Relationships Within the World - Outcomes</vt:lpstr>
      <vt:lpstr>Engagement for Meaningful Lives and Productive Careers - Outcomes</vt:lpstr>
      <vt:lpstr>Oiler Six - Outcomes </vt:lpstr>
    </vt:vector>
  </TitlesOfParts>
  <Company>The University of Findlay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Curriculum Overview for General Education</dc:title>
  <dc:creator>Mary Jo Geise</dc:creator>
  <cp:lastModifiedBy>Nathan Tice</cp:lastModifiedBy>
  <cp:revision>59</cp:revision>
  <cp:lastPrinted>2017-08-15T14:24:56Z</cp:lastPrinted>
  <dcterms:created xsi:type="dcterms:W3CDTF">2015-11-01T15:19:43Z</dcterms:created>
  <dcterms:modified xsi:type="dcterms:W3CDTF">2017-08-15T16:57:01Z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0x010100019513580A777148B8BBFC5DEB2F3C2B</vt:lpwstr>
  </property>
  <property fmtid="{D5CDD505-2E9C-101B-9397-08002B2CF9AE}" pid="3" name="_dlc_DocIdItemGuid">
    <vt:lpwstr>0903d3f5-b288-4b68-9b60-bb5e8b78aa12</vt:lpwstr>
  </property>
</Properties>
</file>