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65" r:id="rId5"/>
    <p:sldId id="259" r:id="rId6"/>
    <p:sldId id="267" r:id="rId7"/>
    <p:sldId id="261" r:id="rId8"/>
    <p:sldId id="270" r:id="rId9"/>
    <p:sldId id="266" r:id="rId10"/>
    <p:sldId id="268" r:id="rId11"/>
    <p:sldId id="269" r:id="rId12"/>
    <p:sldId id="260" r:id="rId13"/>
    <p:sldId id="262" r:id="rId14"/>
    <p:sldId id="263" r:id="rId15"/>
    <p:sldId id="26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 Schneider" initials="H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587"/>
    <p:restoredTop sz="71020"/>
  </p:normalViewPr>
  <p:slideViewPr>
    <p:cSldViewPr snapToGrid="0" snapToObjects="1">
      <p:cViewPr varScale="1">
        <p:scale>
          <a:sx n="52" d="100"/>
          <a:sy n="52" d="100"/>
        </p:scale>
        <p:origin x="618" y="66"/>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26" Type="http://schemas.openxmlformats.org/officeDocument/2006/relationships/customXml" Target="../customXml/item4.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96E705-7FB0-4B67-8213-4909B68B2486}" type="datetimeFigureOut">
              <a:rPr lang="en-US" smtClean="0"/>
              <a:t>8/4/2017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207A97-BEF8-4E41-A7EC-B982B5394BBC}" type="slidenum">
              <a:rPr lang="en-US" smtClean="0"/>
              <a:t>‹#›</a:t>
            </a:fld>
            <a:endParaRPr lang="en-US"/>
          </a:p>
        </p:txBody>
      </p:sp>
    </p:spTree>
    <p:extLst>
      <p:ext uri="{BB962C8B-B14F-4D97-AF65-F5344CB8AC3E}">
        <p14:creationId xmlns:p14="http://schemas.microsoft.com/office/powerpoint/2010/main" val="3493982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COB: </a:t>
            </a:r>
            <a:r>
              <a:rPr lang="en-US" sz="1200" kern="1200" dirty="0" smtClean="0">
                <a:solidFill>
                  <a:schemeClr val="tx1"/>
                </a:solidFill>
                <a:effectLst/>
                <a:latin typeface="+mn-lt"/>
                <a:ea typeface="+mn-ea"/>
                <a:cs typeface="+mn-cs"/>
              </a:rPr>
              <a:t>E.</a:t>
            </a:r>
            <a:r>
              <a:rPr lang="en-US" sz="1200" b="0" i="1" kern="1200" dirty="0" smtClean="0">
                <a:solidFill>
                  <a:schemeClr val="tx1"/>
                </a:solidFill>
                <a:effectLst/>
                <a:latin typeface="+mn-lt"/>
                <a:ea typeface="+mn-ea"/>
                <a:cs typeface="+mn-cs"/>
              </a:rPr>
              <a:t> </a:t>
            </a:r>
            <a:r>
              <a:rPr lang="en-US" sz="1200" b="0" i="1" kern="1200" smtClean="0">
                <a:solidFill>
                  <a:schemeClr val="tx1"/>
                </a:solidFill>
                <a:effectLst/>
                <a:latin typeface="+mn-lt"/>
                <a:ea typeface="+mn-ea"/>
                <a:cs typeface="+mn-cs"/>
              </a:rPr>
              <a:t>Renshler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smtClean="0"/>
              <a:t>COE</a:t>
            </a:r>
            <a:r>
              <a:rPr lang="en-US" sz="1200" dirty="0" smtClean="0"/>
              <a:t>: </a:t>
            </a:r>
            <a:r>
              <a:rPr lang="en-US" sz="1200" kern="1200" dirty="0" err="1" smtClean="0">
                <a:solidFill>
                  <a:schemeClr val="tx1"/>
                </a:solidFill>
                <a:effectLst/>
                <a:latin typeface="+mn-lt"/>
                <a:ea typeface="+mn-ea"/>
                <a:cs typeface="+mn-cs"/>
              </a:rPr>
              <a:t>J.McIntosh</a:t>
            </a:r>
            <a:r>
              <a:rPr lang="en-US" sz="1200" kern="1200" dirty="0" smtClean="0">
                <a:solidFill>
                  <a:schemeClr val="tx1"/>
                </a:solidFill>
                <a:effectLst/>
                <a:latin typeface="+mn-lt"/>
                <a:ea typeface="+mn-ea"/>
                <a:cs typeface="+mn-cs"/>
              </a:rPr>
              <a:t>,</a:t>
            </a: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COHP: </a:t>
            </a:r>
            <a:r>
              <a:rPr lang="en-US" sz="1200" kern="1200" dirty="0" smtClean="0">
                <a:solidFill>
                  <a:schemeClr val="tx1"/>
                </a:solidFill>
                <a:effectLst/>
                <a:latin typeface="+mn-lt"/>
                <a:ea typeface="+mn-ea"/>
                <a:cs typeface="+mn-cs"/>
              </a:rPr>
              <a:t>R. States</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COLA:  </a:t>
            </a:r>
            <a:r>
              <a:rPr lang="en-US" sz="1200" kern="1200" dirty="0" smtClean="0">
                <a:solidFill>
                  <a:schemeClr val="tx1"/>
                </a:solidFill>
                <a:effectLst/>
                <a:latin typeface="+mn-lt"/>
                <a:ea typeface="+mn-ea"/>
                <a:cs typeface="+mn-cs"/>
              </a:rPr>
              <a:t> R. Tulley, </a:t>
            </a:r>
          </a:p>
          <a:p>
            <a:r>
              <a:rPr lang="en-US" sz="1200" dirty="0" smtClean="0"/>
              <a:t>COPH: D.</a:t>
            </a:r>
            <a:r>
              <a:rPr lang="en-US" sz="1200" baseline="0" dirty="0" smtClean="0"/>
              <a:t> Parker</a:t>
            </a:r>
            <a:r>
              <a:rPr lang="en-US" sz="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COS:</a:t>
            </a:r>
            <a:r>
              <a:rPr lang="en-US" sz="1200" kern="1200" dirty="0" smtClean="0">
                <a:solidFill>
                  <a:schemeClr val="tx1"/>
                </a:solidFill>
                <a:effectLst/>
                <a:latin typeface="+mn-lt"/>
                <a:ea typeface="+mn-ea"/>
                <a:cs typeface="+mn-cs"/>
              </a:rPr>
              <a:t>J. Frye, </a:t>
            </a:r>
          </a:p>
          <a:p>
            <a:r>
              <a:rPr lang="en-US" sz="1200" dirty="0" smtClean="0"/>
              <a:t>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5207A97-BEF8-4E41-A7EC-B982B5394BBC}" type="slidenum">
              <a:rPr lang="en-US" smtClean="0"/>
              <a:t>2</a:t>
            </a:fld>
            <a:endParaRPr lang="en-US"/>
          </a:p>
        </p:txBody>
      </p:sp>
    </p:spTree>
    <p:extLst>
      <p:ext uri="{BB962C8B-B14F-4D97-AF65-F5344CB8AC3E}">
        <p14:creationId xmlns:p14="http://schemas.microsoft.com/office/powerpoint/2010/main" val="2489376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207A97-BEF8-4E41-A7EC-B982B5394BBC}" type="slidenum">
              <a:rPr lang="en-US" smtClean="0"/>
              <a:t>4</a:t>
            </a:fld>
            <a:endParaRPr lang="en-US"/>
          </a:p>
        </p:txBody>
      </p:sp>
    </p:spTree>
    <p:extLst>
      <p:ext uri="{BB962C8B-B14F-4D97-AF65-F5344CB8AC3E}">
        <p14:creationId xmlns:p14="http://schemas.microsoft.com/office/powerpoint/2010/main" val="2819718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207A97-BEF8-4E41-A7EC-B982B5394BBC}" type="slidenum">
              <a:rPr lang="en-US" smtClean="0"/>
              <a:t>5</a:t>
            </a:fld>
            <a:endParaRPr lang="en-US"/>
          </a:p>
        </p:txBody>
      </p:sp>
    </p:spTree>
    <p:extLst>
      <p:ext uri="{BB962C8B-B14F-4D97-AF65-F5344CB8AC3E}">
        <p14:creationId xmlns:p14="http://schemas.microsoft.com/office/powerpoint/2010/main" val="2161010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207A97-BEF8-4E41-A7EC-B982B5394BBC}" type="slidenum">
              <a:rPr lang="en-US" smtClean="0"/>
              <a:t>7</a:t>
            </a:fld>
            <a:endParaRPr lang="en-US"/>
          </a:p>
        </p:txBody>
      </p:sp>
    </p:spTree>
    <p:extLst>
      <p:ext uri="{BB962C8B-B14F-4D97-AF65-F5344CB8AC3E}">
        <p14:creationId xmlns:p14="http://schemas.microsoft.com/office/powerpoint/2010/main" val="17118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207A97-BEF8-4E41-A7EC-B982B5394BBC}" type="slidenum">
              <a:rPr lang="en-US" smtClean="0"/>
              <a:t>8</a:t>
            </a:fld>
            <a:endParaRPr lang="en-US"/>
          </a:p>
        </p:txBody>
      </p:sp>
    </p:spTree>
    <p:extLst>
      <p:ext uri="{BB962C8B-B14F-4D97-AF65-F5344CB8AC3E}">
        <p14:creationId xmlns:p14="http://schemas.microsoft.com/office/powerpoint/2010/main" val="2592823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expedited submission option has been developed in response to your voices and suggestions asking that every year not be a full submission year.  </a:t>
            </a:r>
            <a:br>
              <a:rPr lang="en-US" dirty="0" smtClean="0"/>
            </a:br>
            <a:r>
              <a:rPr lang="en-US" dirty="0" smtClean="0"/>
              <a:t>What is it? Expedited submission allows an eligible academic program to complete only the narrative and action plan portions (including reflection on past action plans) within the Curricular Assessment review space. Programs that are eligible for an expedited submission are asked to address all categories in which they have received a one (if applicable) during the last assessment cycle. </a:t>
            </a:r>
            <a:r>
              <a:rPr lang="en-US" b="1" dirty="0" smtClean="0"/>
              <a:t>NOTE:</a:t>
            </a:r>
            <a:r>
              <a:rPr lang="en-US" dirty="0" smtClean="0"/>
              <a:t> It is still the expectation of the Curricular Assessment Committee that academic programs will continuously collect and analyze assessment data. However, a full submission will not be required during every review cycle. The expedited submission option has been developed in response to your voices and suggestions asking that every year not be a full submission year.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A5207A97-BEF8-4E41-A7EC-B982B5394BBC}" type="slidenum">
              <a:rPr lang="en-US" smtClean="0"/>
              <a:t>9</a:t>
            </a:fld>
            <a:endParaRPr lang="en-US"/>
          </a:p>
        </p:txBody>
      </p:sp>
    </p:spTree>
    <p:extLst>
      <p:ext uri="{BB962C8B-B14F-4D97-AF65-F5344CB8AC3E}">
        <p14:creationId xmlns:p14="http://schemas.microsoft.com/office/powerpoint/2010/main" val="3267570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expedited submission option has been developed in response to your voices and suggestions asking that every year not be a full submission year.  </a:t>
            </a:r>
            <a:br>
              <a:rPr lang="en-US" dirty="0" smtClean="0"/>
            </a:br>
            <a:r>
              <a:rPr lang="en-US" dirty="0" smtClean="0"/>
              <a:t>What is it? Expedited submission allows an eligible academic program to complete only the narrative and action plan portions (including reflection on past action plans) within the Curricular Assessment review space. Programs that are eligible for an expedited submission are asked to address all categories in which they have received a one (if applicable) during the last assessment cycle. </a:t>
            </a:r>
            <a:r>
              <a:rPr lang="en-US" b="1" dirty="0" smtClean="0"/>
              <a:t>NOTE:</a:t>
            </a:r>
            <a:r>
              <a:rPr lang="en-US" dirty="0" smtClean="0"/>
              <a:t> It is still the expectation of the Curricular Assessment Committee that academic programs will continuously collect and analyze assessment data. However, a full submission will not be required during every review cycle. The expedited submission option has been developed in response to your voices and suggestions asking that every year not be a full submission year.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A5207A97-BEF8-4E41-A7EC-B982B5394BBC}" type="slidenum">
              <a:rPr lang="en-US" smtClean="0"/>
              <a:t>10</a:t>
            </a:fld>
            <a:endParaRPr lang="en-US"/>
          </a:p>
        </p:txBody>
      </p:sp>
    </p:spTree>
    <p:extLst>
      <p:ext uri="{BB962C8B-B14F-4D97-AF65-F5344CB8AC3E}">
        <p14:creationId xmlns:p14="http://schemas.microsoft.com/office/powerpoint/2010/main" val="1138020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207A97-BEF8-4E41-A7EC-B982B5394BBC}" type="slidenum">
              <a:rPr lang="en-US" smtClean="0"/>
              <a:t>11</a:t>
            </a:fld>
            <a:endParaRPr lang="en-US"/>
          </a:p>
        </p:txBody>
      </p:sp>
    </p:spTree>
    <p:extLst>
      <p:ext uri="{BB962C8B-B14F-4D97-AF65-F5344CB8AC3E}">
        <p14:creationId xmlns:p14="http://schemas.microsoft.com/office/powerpoint/2010/main" val="4180033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207A97-BEF8-4E41-A7EC-B982B5394BBC}" type="slidenum">
              <a:rPr lang="en-US" smtClean="0"/>
              <a:t>15</a:t>
            </a:fld>
            <a:endParaRPr lang="en-US"/>
          </a:p>
        </p:txBody>
      </p:sp>
    </p:spTree>
    <p:extLst>
      <p:ext uri="{BB962C8B-B14F-4D97-AF65-F5344CB8AC3E}">
        <p14:creationId xmlns:p14="http://schemas.microsoft.com/office/powerpoint/2010/main" val="1870811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8/4/2017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All Things </a:t>
            </a:r>
            <a:br>
              <a:rPr lang="en-US" dirty="0" smtClean="0"/>
            </a:br>
            <a:r>
              <a:rPr lang="en-US" dirty="0" smtClean="0"/>
              <a:t>Curricular Assessment </a:t>
            </a:r>
            <a:endParaRPr lang="en-US" dirty="0"/>
          </a:p>
        </p:txBody>
      </p:sp>
      <p:sp>
        <p:nvSpPr>
          <p:cNvPr id="3" name="Subtitle 2"/>
          <p:cNvSpPr>
            <a:spLocks noGrp="1"/>
          </p:cNvSpPr>
          <p:nvPr>
            <p:ph type="subTitle" idx="1"/>
          </p:nvPr>
        </p:nvSpPr>
        <p:spPr>
          <a:xfrm>
            <a:off x="1647744" y="4437694"/>
            <a:ext cx="7766936" cy="1096899"/>
          </a:xfrm>
        </p:spPr>
        <p:txBody>
          <a:bodyPr>
            <a:normAutofit lnSpcReduction="10000"/>
          </a:bodyPr>
          <a:lstStyle/>
          <a:p>
            <a:r>
              <a:rPr lang="en-US" dirty="0" smtClean="0"/>
              <a:t>Valerie Escobedo, co-chair</a:t>
            </a:r>
          </a:p>
          <a:p>
            <a:r>
              <a:rPr lang="en-US" dirty="0" smtClean="0"/>
              <a:t>Joyce Lammers, co-chair</a:t>
            </a:r>
          </a:p>
          <a:p>
            <a:r>
              <a:rPr lang="en-US" dirty="0" smtClean="0"/>
              <a:t>Helen Schneider, </a:t>
            </a:r>
            <a:r>
              <a:rPr lang="en-US" dirty="0" err="1" smtClean="0"/>
              <a:t>Taskstream</a:t>
            </a:r>
            <a:r>
              <a:rPr lang="en-US" dirty="0" smtClean="0"/>
              <a:t> “guru”</a:t>
            </a:r>
            <a:endParaRPr lang="en-US" dirty="0"/>
          </a:p>
        </p:txBody>
      </p:sp>
    </p:spTree>
    <p:extLst>
      <p:ext uri="{BB962C8B-B14F-4D97-AF65-F5344CB8AC3E}">
        <p14:creationId xmlns:p14="http://schemas.microsoft.com/office/powerpoint/2010/main" val="1804289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953" y="609600"/>
            <a:ext cx="8965430" cy="1320800"/>
          </a:xfrm>
        </p:spPr>
        <p:txBody>
          <a:bodyPr/>
          <a:lstStyle/>
          <a:p>
            <a:r>
              <a:rPr lang="en-US" dirty="0" smtClean="0"/>
              <a:t>Expedited Submission- How do you earn it?</a:t>
            </a:r>
            <a:endParaRPr lang="en-US" dirty="0"/>
          </a:p>
        </p:txBody>
      </p:sp>
      <p:sp>
        <p:nvSpPr>
          <p:cNvPr id="3" name="Content Placeholder 2"/>
          <p:cNvSpPr>
            <a:spLocks noGrp="1"/>
          </p:cNvSpPr>
          <p:nvPr>
            <p:ph idx="1"/>
          </p:nvPr>
        </p:nvSpPr>
        <p:spPr>
          <a:xfrm>
            <a:off x="492953" y="1348155"/>
            <a:ext cx="9389601" cy="5404338"/>
          </a:xfrm>
        </p:spPr>
        <p:txBody>
          <a:bodyPr>
            <a:normAutofit fontScale="92500" lnSpcReduction="20000"/>
          </a:bodyPr>
          <a:lstStyle/>
          <a:p>
            <a:pPr marL="0" lvl="0" indent="0">
              <a:buNone/>
            </a:pPr>
            <a:r>
              <a:rPr lang="en-US" sz="2400" dirty="0" smtClean="0"/>
              <a:t>This </a:t>
            </a:r>
            <a:r>
              <a:rPr lang="en-US" sz="2400" dirty="0"/>
              <a:t>year, and moving forward, programs will have the opportunity for an expedited submission </a:t>
            </a:r>
            <a:r>
              <a:rPr lang="en-US" sz="2400" b="1" i="1" dirty="0"/>
              <a:t>if they meet the following eligibility requirements</a:t>
            </a:r>
            <a:r>
              <a:rPr lang="en-US" sz="2400" dirty="0" smtClean="0"/>
              <a:t>:</a:t>
            </a:r>
          </a:p>
          <a:p>
            <a:pPr marL="0" lvl="0" indent="0">
              <a:buNone/>
            </a:pPr>
            <a:endParaRPr lang="en-US" sz="2400" dirty="0"/>
          </a:p>
          <a:p>
            <a:r>
              <a:rPr lang="en-US" sz="2400" dirty="0" smtClean="0"/>
              <a:t>the program’s </a:t>
            </a:r>
            <a:r>
              <a:rPr lang="en-US" sz="2400" dirty="0"/>
              <a:t>overall assessment score for the last curricular assessment cycle was above the overall institutional </a:t>
            </a:r>
            <a:r>
              <a:rPr lang="en-US" sz="2400" dirty="0" smtClean="0"/>
              <a:t>average</a:t>
            </a:r>
          </a:p>
          <a:p>
            <a:endParaRPr lang="en-US" sz="2400" dirty="0"/>
          </a:p>
          <a:p>
            <a:r>
              <a:rPr lang="en-US" sz="2400" dirty="0" smtClean="0"/>
              <a:t>the program </a:t>
            </a:r>
            <a:r>
              <a:rPr lang="en-US" sz="2400" dirty="0"/>
              <a:t>did not receive a score of 0 in any category and/or more than one zero in any </a:t>
            </a:r>
            <a:r>
              <a:rPr lang="en-US" sz="2400" dirty="0" smtClean="0"/>
              <a:t>sub-score </a:t>
            </a:r>
            <a:r>
              <a:rPr lang="en-US" sz="2400" dirty="0"/>
              <a:t>for a </a:t>
            </a:r>
            <a:r>
              <a:rPr lang="en-US" sz="2400" dirty="0" smtClean="0"/>
              <a:t>category</a:t>
            </a:r>
          </a:p>
          <a:p>
            <a:endParaRPr lang="en-US" sz="2400" dirty="0"/>
          </a:p>
          <a:p>
            <a:r>
              <a:rPr lang="en-US" sz="2400" dirty="0" smtClean="0"/>
              <a:t>the </a:t>
            </a:r>
            <a:r>
              <a:rPr lang="en-US" sz="2400" dirty="0"/>
              <a:t>program is using the same program outcomes for Curricular Assessment as during the past </a:t>
            </a:r>
            <a:r>
              <a:rPr lang="en-US" sz="2400" dirty="0" smtClean="0"/>
              <a:t>cycle</a:t>
            </a:r>
          </a:p>
          <a:p>
            <a:endParaRPr lang="en-US" sz="2400" dirty="0"/>
          </a:p>
          <a:p>
            <a:r>
              <a:rPr lang="en-US" sz="2400" dirty="0" smtClean="0"/>
              <a:t>the </a:t>
            </a:r>
            <a:r>
              <a:rPr lang="en-US" sz="2400" dirty="0"/>
              <a:t>program has not used an expedited submission in the previous review cycle.</a:t>
            </a:r>
          </a:p>
          <a:p>
            <a:endParaRPr lang="en-US" sz="2000" dirty="0" smtClean="0"/>
          </a:p>
        </p:txBody>
      </p:sp>
    </p:spTree>
    <p:extLst>
      <p:ext uri="{BB962C8B-B14F-4D97-AF65-F5344CB8AC3E}">
        <p14:creationId xmlns:p14="http://schemas.microsoft.com/office/powerpoint/2010/main" val="1411068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0021"/>
          </a:xfrm>
        </p:spPr>
        <p:txBody>
          <a:bodyPr/>
          <a:lstStyle/>
          <a:p>
            <a:r>
              <a:rPr lang="en-US" dirty="0" smtClean="0"/>
              <a:t>Workspace Facelift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4" y="1379621"/>
            <a:ext cx="8478376" cy="5138410"/>
          </a:xfrm>
          <a:prstGeom prst="rect">
            <a:avLst/>
          </a:prstGeom>
        </p:spPr>
      </p:pic>
    </p:spTree>
    <p:extLst>
      <p:ext uri="{BB962C8B-B14F-4D97-AF65-F5344CB8AC3E}">
        <p14:creationId xmlns:p14="http://schemas.microsoft.com/office/powerpoint/2010/main" val="1424048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9813"/>
          </a:xfrm>
        </p:spPr>
        <p:txBody>
          <a:bodyPr/>
          <a:lstStyle/>
          <a:p>
            <a:r>
              <a:rPr lang="en-US" dirty="0" smtClean="0"/>
              <a:t>What’s the same . . </a:t>
            </a:r>
            <a:r>
              <a:rPr lang="en-US" smtClean="0"/>
              <a:t>.</a:t>
            </a:r>
            <a:endParaRPr lang="en-US"/>
          </a:p>
        </p:txBody>
      </p:sp>
      <p:sp>
        <p:nvSpPr>
          <p:cNvPr id="3" name="Content Placeholder 2"/>
          <p:cNvSpPr>
            <a:spLocks noGrp="1"/>
          </p:cNvSpPr>
          <p:nvPr>
            <p:ph idx="1"/>
          </p:nvPr>
        </p:nvSpPr>
        <p:spPr>
          <a:xfrm>
            <a:off x="677334" y="1294411"/>
            <a:ext cx="9756204" cy="5148592"/>
          </a:xfrm>
        </p:spPr>
        <p:txBody>
          <a:bodyPr>
            <a:noAutofit/>
          </a:bodyPr>
          <a:lstStyle/>
          <a:p>
            <a:r>
              <a:rPr lang="en-US" sz="2400" dirty="0"/>
              <a:t>Two year cycle for </a:t>
            </a:r>
            <a:r>
              <a:rPr lang="en-US" sz="2400" dirty="0" smtClean="0"/>
              <a:t>submissions</a:t>
            </a:r>
          </a:p>
          <a:p>
            <a:endParaRPr lang="en-US" sz="2400" dirty="0"/>
          </a:p>
          <a:p>
            <a:r>
              <a:rPr lang="en-US" sz="2400" dirty="0" smtClean="0"/>
              <a:t>Knowledge, Skill, Disposition (KSD) – one outcome per KSD to be assessed</a:t>
            </a:r>
          </a:p>
          <a:p>
            <a:pPr marL="457200" lvl="1" indent="0">
              <a:buNone/>
            </a:pPr>
            <a:endParaRPr lang="en-US" sz="2400" dirty="0" smtClean="0"/>
          </a:p>
          <a:p>
            <a:r>
              <a:rPr lang="en-US" sz="2400" dirty="0" smtClean="0"/>
              <a:t>Internal curricular assessment itself – should be meaningful for you</a:t>
            </a:r>
          </a:p>
          <a:p>
            <a:endParaRPr lang="en-US" sz="2400" dirty="0" smtClean="0"/>
          </a:p>
          <a:p>
            <a:r>
              <a:rPr lang="en-US" sz="2400" dirty="0" smtClean="0"/>
              <a:t>Due date:  last Friday in September (September 29)</a:t>
            </a:r>
          </a:p>
          <a:p>
            <a:endParaRPr lang="en-US" sz="2400" dirty="0" smtClean="0"/>
          </a:p>
          <a:p>
            <a:r>
              <a:rPr lang="en-US" sz="2400" dirty="0" smtClean="0"/>
              <a:t>Help Sessions in the Learning Commons </a:t>
            </a:r>
          </a:p>
          <a:p>
            <a:pPr lvl="1"/>
            <a:r>
              <a:rPr lang="en-US" sz="2400" dirty="0" smtClean="0"/>
              <a:t>Monday-Thursday 3-5 after Labor Day</a:t>
            </a:r>
          </a:p>
        </p:txBody>
      </p:sp>
    </p:spTree>
    <p:extLst>
      <p:ext uri="{BB962C8B-B14F-4D97-AF65-F5344CB8AC3E}">
        <p14:creationId xmlns:p14="http://schemas.microsoft.com/office/powerpoint/2010/main" val="1466942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2097975"/>
          </a:xfrm>
        </p:spPr>
        <p:txBody>
          <a:bodyPr>
            <a:normAutofit fontScale="90000"/>
          </a:bodyPr>
          <a:lstStyle/>
          <a:p>
            <a:r>
              <a:rPr lang="en-US" dirty="0" smtClean="0"/>
              <a:t>Work/Help Sessions in Learning Commons</a:t>
            </a:r>
            <a:br>
              <a:rPr lang="en-US" dirty="0" smtClean="0"/>
            </a:br>
            <a:r>
              <a:rPr lang="en-US" dirty="0" smtClean="0"/>
              <a:t/>
            </a:r>
            <a:br>
              <a:rPr lang="en-US" dirty="0" smtClean="0"/>
            </a:br>
            <a:r>
              <a:rPr lang="en-US" dirty="0" smtClean="0"/>
              <a:t>Monday- Thursday, 3-5 pm </a:t>
            </a:r>
            <a:r>
              <a:rPr lang="en-US" smtClean="0"/>
              <a:t/>
            </a:r>
            <a:br>
              <a:rPr lang="en-US" smtClean="0"/>
            </a:br>
            <a:r>
              <a:rPr lang="en-US" smtClean="0"/>
              <a:t>Dates</a:t>
            </a:r>
            <a:r>
              <a:rPr lang="en-US" dirty="0" smtClean="0"/>
              <a:t>:</a:t>
            </a:r>
            <a:r>
              <a:rPr lang="en-US" dirty="0"/>
              <a:t/>
            </a:r>
            <a:br>
              <a:rPr lang="en-US" dirty="0"/>
            </a:br>
            <a:r>
              <a:rPr lang="en-US" dirty="0" smtClean="0"/>
              <a:t/>
            </a:r>
            <a:br>
              <a:rPr lang="en-US" dirty="0" smtClean="0"/>
            </a:br>
            <a:endParaRPr lang="en-US" dirty="0"/>
          </a:p>
        </p:txBody>
      </p:sp>
      <p:sp>
        <p:nvSpPr>
          <p:cNvPr id="3" name="Content Placeholder 2"/>
          <p:cNvSpPr>
            <a:spLocks noGrp="1"/>
          </p:cNvSpPr>
          <p:nvPr>
            <p:ph idx="1"/>
          </p:nvPr>
        </p:nvSpPr>
        <p:spPr>
          <a:xfrm>
            <a:off x="677334" y="2707575"/>
            <a:ext cx="8596668" cy="3811978"/>
          </a:xfrm>
        </p:spPr>
        <p:txBody>
          <a:bodyPr>
            <a:noAutofit/>
          </a:bodyPr>
          <a:lstStyle/>
          <a:p>
            <a:r>
              <a:rPr lang="en-US" sz="2400" dirty="0" smtClean="0">
                <a:solidFill>
                  <a:schemeClr val="tx1"/>
                </a:solidFill>
              </a:rPr>
              <a:t>Sept. 5, 6, and 7</a:t>
            </a:r>
          </a:p>
          <a:p>
            <a:pPr marL="0" indent="0">
              <a:buNone/>
            </a:pPr>
            <a:endParaRPr lang="en-US" sz="2400" dirty="0" smtClean="0">
              <a:solidFill>
                <a:schemeClr val="tx1"/>
              </a:solidFill>
            </a:endParaRPr>
          </a:p>
          <a:p>
            <a:r>
              <a:rPr lang="en-US" sz="2400" dirty="0" smtClean="0">
                <a:solidFill>
                  <a:schemeClr val="tx1"/>
                </a:solidFill>
              </a:rPr>
              <a:t>Sept. 11-14</a:t>
            </a:r>
          </a:p>
          <a:p>
            <a:endParaRPr lang="en-US" sz="2400" dirty="0">
              <a:solidFill>
                <a:schemeClr val="tx1"/>
              </a:solidFill>
            </a:endParaRPr>
          </a:p>
          <a:p>
            <a:r>
              <a:rPr lang="en-US" sz="2400" dirty="0" smtClean="0">
                <a:solidFill>
                  <a:schemeClr val="tx1"/>
                </a:solidFill>
              </a:rPr>
              <a:t>Sept. 18-21</a:t>
            </a:r>
          </a:p>
          <a:p>
            <a:endParaRPr lang="en-US" sz="2400" dirty="0">
              <a:solidFill>
                <a:schemeClr val="tx1"/>
              </a:solidFill>
            </a:endParaRPr>
          </a:p>
          <a:p>
            <a:r>
              <a:rPr lang="en-US" sz="2400" dirty="0" smtClean="0">
                <a:solidFill>
                  <a:schemeClr val="tx1"/>
                </a:solidFill>
              </a:rPr>
              <a:t>Sept. 25 – 28</a:t>
            </a:r>
            <a:endParaRPr lang="en-US" sz="2400" dirty="0">
              <a:solidFill>
                <a:schemeClr val="tx1"/>
              </a:solidFill>
            </a:endParaRPr>
          </a:p>
        </p:txBody>
      </p:sp>
    </p:spTree>
    <p:extLst>
      <p:ext uri="{BB962C8B-B14F-4D97-AF65-F5344CB8AC3E}">
        <p14:creationId xmlns:p14="http://schemas.microsoft.com/office/powerpoint/2010/main" val="1891363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0436"/>
          </a:xfrm>
        </p:spPr>
        <p:txBody>
          <a:bodyPr/>
          <a:lstStyle/>
          <a:p>
            <a:r>
              <a:rPr lang="en-US" dirty="0" smtClean="0"/>
              <a:t>Preliminary Advice</a:t>
            </a:r>
            <a:endParaRPr lang="en-US" dirty="0"/>
          </a:p>
        </p:txBody>
      </p:sp>
      <p:sp>
        <p:nvSpPr>
          <p:cNvPr id="3" name="Content Placeholder 2"/>
          <p:cNvSpPr>
            <a:spLocks noGrp="1"/>
          </p:cNvSpPr>
          <p:nvPr>
            <p:ph idx="1"/>
          </p:nvPr>
        </p:nvSpPr>
        <p:spPr>
          <a:xfrm>
            <a:off x="677334" y="1330037"/>
            <a:ext cx="9205220" cy="4711326"/>
          </a:xfrm>
        </p:spPr>
        <p:txBody>
          <a:bodyPr>
            <a:noAutofit/>
          </a:bodyPr>
          <a:lstStyle/>
          <a:p>
            <a:r>
              <a:rPr lang="en-US" sz="2400" dirty="0" smtClean="0"/>
              <a:t>Work with your department or assessment team.</a:t>
            </a:r>
          </a:p>
          <a:p>
            <a:endParaRPr lang="en-US" sz="800" dirty="0" smtClean="0"/>
          </a:p>
          <a:p>
            <a:r>
              <a:rPr lang="en-US" sz="2400" dirty="0" smtClean="0"/>
              <a:t>Be sure to provide analysis when asked for in different spots in the </a:t>
            </a:r>
            <a:r>
              <a:rPr lang="en-US" sz="2400" dirty="0" err="1" smtClean="0"/>
              <a:t>Taskstream</a:t>
            </a:r>
            <a:r>
              <a:rPr lang="en-US" sz="2400" dirty="0" smtClean="0"/>
              <a:t> template.</a:t>
            </a:r>
          </a:p>
          <a:p>
            <a:endParaRPr lang="en-US" sz="800" dirty="0" smtClean="0"/>
          </a:p>
          <a:p>
            <a:r>
              <a:rPr lang="en-US" sz="2400" dirty="0" smtClean="0"/>
              <a:t>Be sure to fill out all sections of the template</a:t>
            </a:r>
            <a:r>
              <a:rPr lang="en-US" sz="2400" dirty="0"/>
              <a:t> </a:t>
            </a:r>
            <a:r>
              <a:rPr lang="en-US" sz="2400" dirty="0" smtClean="0"/>
              <a:t>as applies to your submission status.</a:t>
            </a:r>
          </a:p>
          <a:p>
            <a:endParaRPr lang="en-US" sz="800" dirty="0" smtClean="0"/>
          </a:p>
          <a:p>
            <a:r>
              <a:rPr lang="en-US" sz="2400" dirty="0" smtClean="0"/>
              <a:t>Make the analysis, reflection, recommendations, actions, and narrative useful for your context.  That is the point! </a:t>
            </a:r>
            <a:r>
              <a:rPr lang="en-US" sz="2400" dirty="0" smtClean="0">
                <a:sym typeface="Wingdings"/>
              </a:rPr>
              <a:t></a:t>
            </a:r>
          </a:p>
          <a:p>
            <a:endParaRPr lang="en-US" sz="800" dirty="0" smtClean="0">
              <a:sym typeface="Wingdings"/>
            </a:endParaRPr>
          </a:p>
          <a:p>
            <a:r>
              <a:rPr lang="en-US" sz="2400" dirty="0" smtClean="0">
                <a:sym typeface="Wingdings"/>
              </a:rPr>
              <a:t>Contact your reviewers, the committee co-chairs, and Helen.  We are here to help. </a:t>
            </a:r>
            <a:endParaRPr lang="en-US" sz="2400" dirty="0"/>
          </a:p>
        </p:txBody>
      </p:sp>
    </p:spTree>
    <p:extLst>
      <p:ext uri="{BB962C8B-B14F-4D97-AF65-F5344CB8AC3E}">
        <p14:creationId xmlns:p14="http://schemas.microsoft.com/office/powerpoint/2010/main" val="507946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And now . . .</a:t>
            </a:r>
            <a:endParaRPr lang="en-US" dirty="0"/>
          </a:p>
        </p:txBody>
      </p:sp>
      <p:sp>
        <p:nvSpPr>
          <p:cNvPr id="5" name="Content Placeholder 4"/>
          <p:cNvSpPr>
            <a:spLocks noGrp="1"/>
          </p:cNvSpPr>
          <p:nvPr>
            <p:ph sz="half" idx="1"/>
          </p:nvPr>
        </p:nvSpPr>
        <p:spPr/>
        <p:txBody>
          <a:bodyPr>
            <a:normAutofit/>
          </a:bodyPr>
          <a:lstStyle/>
          <a:p>
            <a:r>
              <a:rPr lang="en-US" sz="4000" dirty="0" smtClean="0"/>
              <a:t>Questions?</a:t>
            </a:r>
            <a:endParaRPr lang="en-US" sz="4000" dirty="0"/>
          </a:p>
        </p:txBody>
      </p:sp>
    </p:spTree>
    <p:extLst>
      <p:ext uri="{BB962C8B-B14F-4D97-AF65-F5344CB8AC3E}">
        <p14:creationId xmlns:p14="http://schemas.microsoft.com/office/powerpoint/2010/main" val="1932062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5450" y="255319"/>
            <a:ext cx="8596668" cy="708561"/>
          </a:xfrm>
        </p:spPr>
        <p:txBody>
          <a:bodyPr/>
          <a:lstStyle/>
          <a:p>
            <a:r>
              <a:rPr lang="en-US" dirty="0" smtClean="0"/>
              <a:t>Our Committee</a:t>
            </a:r>
            <a:endParaRPr lang="en-US" dirty="0"/>
          </a:p>
        </p:txBody>
      </p:sp>
      <p:sp>
        <p:nvSpPr>
          <p:cNvPr id="3" name="Content Placeholder 2"/>
          <p:cNvSpPr>
            <a:spLocks noGrp="1"/>
          </p:cNvSpPr>
          <p:nvPr>
            <p:ph idx="1"/>
          </p:nvPr>
        </p:nvSpPr>
        <p:spPr>
          <a:xfrm>
            <a:off x="433754" y="963880"/>
            <a:ext cx="10843845" cy="5797405"/>
          </a:xfrm>
        </p:spPr>
        <p:txBody>
          <a:bodyPr>
            <a:noAutofit/>
          </a:bodyPr>
          <a:lstStyle/>
          <a:p>
            <a:r>
              <a:rPr lang="en-US" sz="2000" dirty="0" smtClean="0"/>
              <a:t>COB: 	Louann Cummings and Brent Wickham</a:t>
            </a:r>
          </a:p>
          <a:p>
            <a:r>
              <a:rPr lang="en-US" sz="2000" dirty="0" smtClean="0"/>
              <a:t>COE: 	Kathy Crates and Gwynne Rife</a:t>
            </a:r>
          </a:p>
          <a:p>
            <a:r>
              <a:rPr lang="en-US" sz="2000" dirty="0" smtClean="0"/>
              <a:t>COHP: 	Joyce </a:t>
            </a:r>
            <a:r>
              <a:rPr lang="en-US" sz="2000" dirty="0" err="1" smtClean="0"/>
              <a:t>Lammers</a:t>
            </a:r>
            <a:r>
              <a:rPr lang="en-US" sz="2000" dirty="0" smtClean="0"/>
              <a:t> and Bart </a:t>
            </a:r>
            <a:r>
              <a:rPr lang="en-US" sz="2000" dirty="0" err="1" smtClean="0"/>
              <a:t>Welte</a:t>
            </a:r>
            <a:endParaRPr lang="en-US" sz="2000" dirty="0" smtClean="0"/>
          </a:p>
          <a:p>
            <a:r>
              <a:rPr lang="en-US" sz="2000" dirty="0" smtClean="0"/>
              <a:t>COLA:  	Val Escobedo and Nikki </a:t>
            </a:r>
            <a:r>
              <a:rPr lang="en-US" sz="2000" dirty="0" err="1" smtClean="0"/>
              <a:t>Diederich</a:t>
            </a:r>
            <a:endParaRPr lang="en-US" sz="2000" dirty="0" smtClean="0"/>
          </a:p>
          <a:p>
            <a:r>
              <a:rPr lang="en-US" sz="2000" dirty="0" smtClean="0"/>
              <a:t>COPH:	Sandy Earle and Erin Thompson</a:t>
            </a:r>
          </a:p>
          <a:p>
            <a:r>
              <a:rPr lang="en-US" sz="2000" dirty="0" smtClean="0"/>
              <a:t>COS:		Paul Langhals and Erin Alava</a:t>
            </a:r>
          </a:p>
          <a:p>
            <a:r>
              <a:rPr lang="en-US" sz="2000" dirty="0" smtClean="0"/>
              <a:t>Ex Officio and non voting:  </a:t>
            </a:r>
          </a:p>
          <a:p>
            <a:pPr lvl="1"/>
            <a:r>
              <a:rPr lang="en-US" sz="2000" dirty="0" smtClean="0"/>
              <a:t>College Deans</a:t>
            </a:r>
          </a:p>
          <a:p>
            <a:pPr lvl="1"/>
            <a:r>
              <a:rPr lang="en-US" sz="2000" dirty="0" smtClean="0"/>
              <a:t>Associate </a:t>
            </a:r>
            <a:r>
              <a:rPr lang="en-US" sz="2000" dirty="0"/>
              <a:t>VP for Academic Affairs and Institutional </a:t>
            </a:r>
            <a:r>
              <a:rPr lang="en-US" sz="2000" dirty="0" smtClean="0"/>
              <a:t>Effectiveness (John </a:t>
            </a:r>
            <a:r>
              <a:rPr lang="en-US" sz="2000" dirty="0" err="1" smtClean="0"/>
              <a:t>Osae-Kwapong</a:t>
            </a:r>
            <a:r>
              <a:rPr lang="en-US" sz="2000" dirty="0" smtClean="0"/>
              <a:t>) </a:t>
            </a:r>
          </a:p>
          <a:p>
            <a:pPr lvl="1"/>
            <a:r>
              <a:rPr lang="en-US" sz="2000" dirty="0" smtClean="0"/>
              <a:t>Director of External Affairs (Sara </a:t>
            </a:r>
            <a:r>
              <a:rPr lang="en-US" sz="2000" dirty="0" err="1" smtClean="0"/>
              <a:t>Hingson</a:t>
            </a:r>
            <a:r>
              <a:rPr lang="en-US" sz="2000" dirty="0" smtClean="0"/>
              <a:t>)</a:t>
            </a:r>
          </a:p>
          <a:p>
            <a:pPr lvl="1"/>
            <a:r>
              <a:rPr lang="en-US" sz="2000" dirty="0" smtClean="0"/>
              <a:t>Registrar (Tony </a:t>
            </a:r>
            <a:r>
              <a:rPr lang="en-US" sz="2000" dirty="0" err="1" smtClean="0"/>
              <a:t>Goedde</a:t>
            </a:r>
            <a:r>
              <a:rPr lang="en-US" sz="2000" dirty="0" smtClean="0"/>
              <a:t>) </a:t>
            </a:r>
          </a:p>
          <a:p>
            <a:pPr lvl="1"/>
            <a:r>
              <a:rPr lang="en-US" sz="2000" dirty="0" smtClean="0"/>
              <a:t>Assessment/Evaluation </a:t>
            </a:r>
            <a:r>
              <a:rPr lang="en-US" sz="2000" dirty="0"/>
              <a:t>and Database Training Liaison </a:t>
            </a:r>
            <a:r>
              <a:rPr lang="en-US" sz="2000" dirty="0" smtClean="0"/>
              <a:t>(Helen Schneider) </a:t>
            </a:r>
          </a:p>
          <a:p>
            <a:r>
              <a:rPr lang="en-US" sz="2000" dirty="0" smtClean="0"/>
              <a:t>Non voting: Student Rep.</a:t>
            </a:r>
            <a:endParaRPr lang="en-US" sz="2000" dirty="0"/>
          </a:p>
        </p:txBody>
      </p:sp>
    </p:spTree>
    <p:extLst>
      <p:ext uri="{BB962C8B-B14F-4D97-AF65-F5344CB8AC3E}">
        <p14:creationId xmlns:p14="http://schemas.microsoft.com/office/powerpoint/2010/main" val="2142757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793" y="172192"/>
            <a:ext cx="8596668" cy="874816"/>
          </a:xfrm>
        </p:spPr>
        <p:txBody>
          <a:bodyPr/>
          <a:lstStyle/>
          <a:p>
            <a:r>
              <a:rPr lang="en-US" dirty="0" smtClean="0"/>
              <a:t>Review Teams 1-2</a:t>
            </a:r>
            <a:endParaRPr lang="en-US" dirty="0"/>
          </a:p>
        </p:txBody>
      </p:sp>
      <p:sp>
        <p:nvSpPr>
          <p:cNvPr id="3" name="Content Placeholder 2"/>
          <p:cNvSpPr>
            <a:spLocks noGrp="1"/>
          </p:cNvSpPr>
          <p:nvPr>
            <p:ph idx="1"/>
          </p:nvPr>
        </p:nvSpPr>
        <p:spPr>
          <a:xfrm>
            <a:off x="677333" y="844062"/>
            <a:ext cx="10028181" cy="6013938"/>
          </a:xfrm>
        </p:spPr>
        <p:txBody>
          <a:bodyPr>
            <a:noAutofit/>
          </a:bodyPr>
          <a:lstStyle/>
          <a:p>
            <a:pPr marL="0" indent="0">
              <a:buNone/>
            </a:pPr>
            <a:r>
              <a:rPr lang="en-US" sz="2000" b="1" dirty="0"/>
              <a:t>Team 1  Erin Thompson and Paul Langhals</a:t>
            </a:r>
            <a:endParaRPr lang="en-US" sz="2000" dirty="0"/>
          </a:p>
          <a:p>
            <a:pPr lvl="0">
              <a:lnSpc>
                <a:spcPct val="80000"/>
              </a:lnSpc>
            </a:pPr>
            <a:r>
              <a:rPr lang="en-US" sz="2000" dirty="0"/>
              <a:t>Accounting (BS, AA, minor)</a:t>
            </a:r>
          </a:p>
          <a:p>
            <a:pPr lvl="0">
              <a:lnSpc>
                <a:spcPct val="80000"/>
              </a:lnSpc>
            </a:pPr>
            <a:r>
              <a:rPr lang="en-US" sz="2000" dirty="0"/>
              <a:t>Animal Science (BS)				</a:t>
            </a:r>
          </a:p>
          <a:p>
            <a:pPr lvl="0">
              <a:lnSpc>
                <a:spcPct val="80000"/>
              </a:lnSpc>
            </a:pPr>
            <a:r>
              <a:rPr lang="en-US" sz="2000" dirty="0"/>
              <a:t>English (BA, minor, writing minor)</a:t>
            </a:r>
          </a:p>
          <a:p>
            <a:pPr lvl="0">
              <a:lnSpc>
                <a:spcPct val="80000"/>
              </a:lnSpc>
            </a:pPr>
            <a:r>
              <a:rPr lang="en-US" sz="2000" dirty="0"/>
              <a:t>International Business (BS, minor)			</a:t>
            </a:r>
          </a:p>
          <a:p>
            <a:pPr lvl="0">
              <a:lnSpc>
                <a:spcPct val="80000"/>
              </a:lnSpc>
            </a:pPr>
            <a:r>
              <a:rPr lang="en-US" sz="2000" dirty="0"/>
              <a:t>Law and Liberal Arts (BA, minor)</a:t>
            </a:r>
          </a:p>
          <a:p>
            <a:pPr lvl="0">
              <a:lnSpc>
                <a:spcPct val="80000"/>
              </a:lnSpc>
            </a:pPr>
            <a:r>
              <a:rPr lang="en-US" sz="2000" dirty="0"/>
              <a:t>Operations and Logistics (BS, minor)</a:t>
            </a:r>
          </a:p>
          <a:p>
            <a:pPr marL="457200" lvl="1" indent="0">
              <a:lnSpc>
                <a:spcPct val="120000"/>
              </a:lnSpc>
              <a:spcBef>
                <a:spcPts val="0"/>
              </a:spcBef>
              <a:buNone/>
            </a:pPr>
            <a:endParaRPr lang="en-US" sz="2000" b="1" dirty="0"/>
          </a:p>
          <a:p>
            <a:pPr marL="0" indent="0">
              <a:buNone/>
            </a:pPr>
            <a:r>
              <a:rPr lang="en-US" sz="2000" b="1" dirty="0"/>
              <a:t>Team 2 </a:t>
            </a:r>
            <a:r>
              <a:rPr lang="en-US" sz="2000" b="1" dirty="0" smtClean="0"/>
              <a:t> Bart </a:t>
            </a:r>
            <a:r>
              <a:rPr lang="en-US" sz="2000" b="1" dirty="0"/>
              <a:t>Welte and Louann Cummings</a:t>
            </a:r>
            <a:endParaRPr lang="en-US" sz="2000" dirty="0"/>
          </a:p>
          <a:p>
            <a:pPr lvl="0">
              <a:lnSpc>
                <a:spcPct val="80000"/>
              </a:lnSpc>
            </a:pPr>
            <a:r>
              <a:rPr lang="en-US" sz="2000" dirty="0"/>
              <a:t>Biology (BS, minor)					</a:t>
            </a:r>
          </a:p>
          <a:p>
            <a:pPr lvl="0">
              <a:lnSpc>
                <a:spcPct val="80000"/>
              </a:lnSpc>
            </a:pPr>
            <a:r>
              <a:rPr lang="en-US" sz="2000" dirty="0"/>
              <a:t>English as an International Language (certificate)</a:t>
            </a:r>
          </a:p>
          <a:p>
            <a:pPr lvl="0">
              <a:lnSpc>
                <a:spcPct val="80000"/>
              </a:lnSpc>
            </a:pPr>
            <a:r>
              <a:rPr lang="en-US" sz="2000" dirty="0"/>
              <a:t>Gender Studies (minor, certificate)				</a:t>
            </a:r>
          </a:p>
          <a:p>
            <a:pPr lvl="0">
              <a:lnSpc>
                <a:spcPct val="80000"/>
              </a:lnSpc>
            </a:pPr>
            <a:r>
              <a:rPr lang="en-US" sz="2000" dirty="0"/>
              <a:t>History (BA, minor)	</a:t>
            </a:r>
          </a:p>
          <a:p>
            <a:pPr lvl="0">
              <a:lnSpc>
                <a:spcPct val="80000"/>
              </a:lnSpc>
            </a:pPr>
            <a:r>
              <a:rPr lang="en-US" sz="2000" dirty="0"/>
              <a:t>Religious Studies (BA, minor)</a:t>
            </a:r>
          </a:p>
          <a:p>
            <a:pPr lvl="0">
              <a:lnSpc>
                <a:spcPct val="80000"/>
              </a:lnSpc>
            </a:pPr>
            <a:r>
              <a:rPr lang="en-US" sz="2000" dirty="0"/>
              <a:t>TESOL (MA, BA</a:t>
            </a:r>
            <a:r>
              <a:rPr lang="en-US" sz="2000" dirty="0" smtClean="0"/>
              <a:t>)</a:t>
            </a:r>
            <a:r>
              <a:rPr lang="en-US" sz="2000" dirty="0"/>
              <a:t> </a:t>
            </a:r>
          </a:p>
        </p:txBody>
      </p:sp>
    </p:spTree>
    <p:extLst>
      <p:ext uri="{BB962C8B-B14F-4D97-AF65-F5344CB8AC3E}">
        <p14:creationId xmlns:p14="http://schemas.microsoft.com/office/powerpoint/2010/main" val="1272796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747" y="127222"/>
            <a:ext cx="8596668" cy="874816"/>
          </a:xfrm>
        </p:spPr>
        <p:txBody>
          <a:bodyPr/>
          <a:lstStyle/>
          <a:p>
            <a:r>
              <a:rPr lang="en-US" dirty="0" smtClean="0"/>
              <a:t>Review Teams 3-4</a:t>
            </a:r>
            <a:endParaRPr lang="en-US" dirty="0"/>
          </a:p>
        </p:txBody>
      </p:sp>
      <p:sp>
        <p:nvSpPr>
          <p:cNvPr id="3" name="Content Placeholder 2"/>
          <p:cNvSpPr>
            <a:spLocks noGrp="1"/>
          </p:cNvSpPr>
          <p:nvPr>
            <p:ph idx="1"/>
          </p:nvPr>
        </p:nvSpPr>
        <p:spPr>
          <a:xfrm>
            <a:off x="225083" y="774722"/>
            <a:ext cx="11015003" cy="6188785"/>
          </a:xfrm>
        </p:spPr>
        <p:txBody>
          <a:bodyPr>
            <a:normAutofit fontScale="55000" lnSpcReduction="20000"/>
          </a:bodyPr>
          <a:lstStyle/>
          <a:p>
            <a:pPr marL="400050" lvl="1" indent="0">
              <a:buNone/>
            </a:pPr>
            <a:r>
              <a:rPr lang="en-US" sz="3200" b="1" dirty="0"/>
              <a:t>Team 3  Gwynne Rife and Brent Wickham</a:t>
            </a:r>
            <a:endParaRPr lang="en-US" sz="3200" dirty="0"/>
          </a:p>
          <a:p>
            <a:pPr lvl="1"/>
            <a:r>
              <a:rPr lang="en-US" sz="3200" dirty="0"/>
              <a:t>Applied Security Analytics (MS)</a:t>
            </a:r>
          </a:p>
          <a:p>
            <a:pPr lvl="1"/>
            <a:r>
              <a:rPr lang="en-US" sz="3200" dirty="0"/>
              <a:t>Computer Science (BS, AA, minor, Info. Processing minor, </a:t>
            </a:r>
            <a:r>
              <a:rPr lang="en-US" sz="3200" dirty="0" smtClean="0"/>
              <a:t>Info. </a:t>
            </a:r>
            <a:r>
              <a:rPr lang="en-US" sz="3200" dirty="0"/>
              <a:t>Assurance </a:t>
            </a:r>
            <a:r>
              <a:rPr lang="en-US" sz="3200" dirty="0" smtClean="0"/>
              <a:t>certificate)</a:t>
            </a:r>
            <a:endParaRPr lang="en-US" sz="3200" dirty="0"/>
          </a:p>
          <a:p>
            <a:pPr lvl="1"/>
            <a:r>
              <a:rPr lang="en-US" sz="3200" dirty="0"/>
              <a:t>Health Informatics (MS)</a:t>
            </a:r>
          </a:p>
          <a:p>
            <a:pPr lvl="1"/>
            <a:r>
              <a:rPr lang="en-US" sz="3200" dirty="0"/>
              <a:t>Nuclear Medicine Technology (BS, AA, certificate)</a:t>
            </a:r>
          </a:p>
          <a:p>
            <a:pPr lvl="1"/>
            <a:r>
              <a:rPr lang="en-US" sz="3200" dirty="0"/>
              <a:t>Nursing (BS)</a:t>
            </a:r>
          </a:p>
          <a:p>
            <a:pPr lvl="1"/>
            <a:r>
              <a:rPr lang="en-US" sz="3200" dirty="0"/>
              <a:t>Positron Emission Tomography/Computed Tomography (BS, AA)</a:t>
            </a:r>
          </a:p>
          <a:p>
            <a:pPr marL="400050" lvl="1" indent="0">
              <a:buNone/>
            </a:pPr>
            <a:r>
              <a:rPr lang="en-US" sz="3200" dirty="0" smtClean="0"/>
              <a:t> </a:t>
            </a:r>
          </a:p>
          <a:p>
            <a:pPr marL="400050" lvl="1" indent="0">
              <a:buNone/>
            </a:pPr>
            <a:r>
              <a:rPr lang="en-US" sz="3200" b="1" dirty="0" smtClean="0"/>
              <a:t>Team </a:t>
            </a:r>
            <a:r>
              <a:rPr lang="en-US" sz="3200" b="1" dirty="0"/>
              <a:t>4  Kathy Crates and Nikki Diederich</a:t>
            </a:r>
            <a:endParaRPr lang="en-US" sz="3200" dirty="0"/>
          </a:p>
          <a:p>
            <a:pPr lvl="1"/>
            <a:r>
              <a:rPr lang="en-US" sz="3200" dirty="0"/>
              <a:t>Chemistry (BS, minor)</a:t>
            </a:r>
          </a:p>
          <a:p>
            <a:pPr lvl="1"/>
            <a:r>
              <a:rPr lang="en-US" sz="3200" dirty="0"/>
              <a:t>Coaching (minor)</a:t>
            </a:r>
          </a:p>
          <a:p>
            <a:pPr lvl="1"/>
            <a:r>
              <a:rPr lang="en-US" sz="3200" dirty="0"/>
              <a:t>Echocardiography (BS, AA, Certificate)</a:t>
            </a:r>
          </a:p>
          <a:p>
            <a:pPr lvl="1"/>
            <a:r>
              <a:rPr lang="en-US" sz="3200" dirty="0"/>
              <a:t>Health and Physical Education (BS)			</a:t>
            </a:r>
          </a:p>
          <a:p>
            <a:pPr lvl="1"/>
            <a:r>
              <a:rPr lang="en-US" sz="3200" dirty="0"/>
              <a:t>Management Information Systems (AA, certificate)</a:t>
            </a:r>
          </a:p>
          <a:p>
            <a:pPr lvl="1"/>
            <a:r>
              <a:rPr lang="en-US" sz="3200" dirty="0"/>
              <a:t>Physical Therapy (DPT, BS with Pre-PT emphasis)	</a:t>
            </a:r>
          </a:p>
          <a:p>
            <a:pPr lvl="1"/>
            <a:r>
              <a:rPr lang="en-US" sz="3200" dirty="0"/>
              <a:t>Sonography: Diagnostic Medical, Vascular (BS, AA)</a:t>
            </a:r>
          </a:p>
          <a:p>
            <a:pPr lvl="1"/>
            <a:r>
              <a:rPr lang="en-US" sz="3200" dirty="0"/>
              <a:t>Sociology (minor)</a:t>
            </a:r>
          </a:p>
          <a:p>
            <a:pPr marL="0" indent="0">
              <a:buNone/>
            </a:pPr>
            <a:endParaRPr lang="en-US" dirty="0"/>
          </a:p>
        </p:txBody>
      </p:sp>
    </p:spTree>
    <p:extLst>
      <p:ext uri="{BB962C8B-B14F-4D97-AF65-F5344CB8AC3E}">
        <p14:creationId xmlns:p14="http://schemas.microsoft.com/office/powerpoint/2010/main" val="4273181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403" y="183484"/>
            <a:ext cx="8596668" cy="732312"/>
          </a:xfrm>
        </p:spPr>
        <p:txBody>
          <a:bodyPr/>
          <a:lstStyle/>
          <a:p>
            <a:r>
              <a:rPr lang="en-US" dirty="0" smtClean="0"/>
              <a:t>Review Teams 5-6</a:t>
            </a:r>
            <a:endParaRPr lang="en-US" dirty="0"/>
          </a:p>
        </p:txBody>
      </p:sp>
      <p:sp>
        <p:nvSpPr>
          <p:cNvPr id="3" name="Content Placeholder 2"/>
          <p:cNvSpPr>
            <a:spLocks noGrp="1"/>
          </p:cNvSpPr>
          <p:nvPr>
            <p:ph idx="1"/>
          </p:nvPr>
        </p:nvSpPr>
        <p:spPr>
          <a:xfrm>
            <a:off x="677334" y="915796"/>
            <a:ext cx="9615528" cy="6528358"/>
          </a:xfrm>
        </p:spPr>
        <p:txBody>
          <a:bodyPr>
            <a:noAutofit/>
          </a:bodyPr>
          <a:lstStyle/>
          <a:p>
            <a:pPr marL="0" indent="0">
              <a:buNone/>
            </a:pPr>
            <a:r>
              <a:rPr lang="en-US" b="1" dirty="0"/>
              <a:t>Team </a:t>
            </a:r>
            <a:r>
              <a:rPr lang="en-US" b="1" dirty="0" smtClean="0"/>
              <a:t>5  </a:t>
            </a:r>
            <a:r>
              <a:rPr lang="en-US" b="1" dirty="0"/>
              <a:t>Valerie Escobedo and Joyce Lammers</a:t>
            </a:r>
            <a:endParaRPr lang="en-US" dirty="0"/>
          </a:p>
          <a:p>
            <a:pPr lvl="0"/>
            <a:r>
              <a:rPr lang="en-US" dirty="0"/>
              <a:t>Doctor of Education</a:t>
            </a:r>
          </a:p>
          <a:p>
            <a:pPr lvl="0"/>
            <a:r>
              <a:rPr lang="en-US" dirty="0"/>
              <a:t>Pharmacy (</a:t>
            </a:r>
            <a:r>
              <a:rPr lang="en-US" dirty="0" err="1"/>
              <a:t>PharmD</a:t>
            </a:r>
            <a:r>
              <a:rPr lang="en-US" dirty="0"/>
              <a:t>)		</a:t>
            </a:r>
          </a:p>
          <a:p>
            <a:pPr lvl="0"/>
            <a:r>
              <a:rPr lang="en-US" dirty="0"/>
              <a:t>International/Intercultural Studies (minor)		</a:t>
            </a:r>
          </a:p>
          <a:p>
            <a:pPr lvl="0"/>
            <a:r>
              <a:rPr lang="en-US" dirty="0"/>
              <a:t>Philosophy (BA, minor, minor in Philosophy/Applied Ethics)</a:t>
            </a:r>
          </a:p>
          <a:p>
            <a:pPr lvl="0"/>
            <a:r>
              <a:rPr lang="en-US" dirty="0"/>
              <a:t>Master of Physician Assistant</a:t>
            </a:r>
          </a:p>
          <a:p>
            <a:pPr marL="0" indent="0">
              <a:buNone/>
            </a:pPr>
            <a:r>
              <a:rPr lang="en-US" dirty="0"/>
              <a:t> </a:t>
            </a:r>
            <a:r>
              <a:rPr lang="en-US" b="1" dirty="0" smtClean="0"/>
              <a:t>Team </a:t>
            </a:r>
            <a:r>
              <a:rPr lang="en-US" b="1" dirty="0"/>
              <a:t>6 </a:t>
            </a:r>
            <a:r>
              <a:rPr lang="en-US" b="1" dirty="0" smtClean="0"/>
              <a:t> Sandy </a:t>
            </a:r>
            <a:r>
              <a:rPr lang="en-US" b="1" dirty="0"/>
              <a:t>Earle and Erin Alava</a:t>
            </a:r>
            <a:endParaRPr lang="en-US" dirty="0"/>
          </a:p>
          <a:p>
            <a:pPr lvl="0"/>
            <a:r>
              <a:rPr lang="en-US" dirty="0"/>
              <a:t>Business Information Assurance Management (minor)</a:t>
            </a:r>
          </a:p>
          <a:p>
            <a:pPr lvl="0"/>
            <a:r>
              <a:rPr lang="en-US" dirty="0"/>
              <a:t>Business Economics (minor)</a:t>
            </a:r>
          </a:p>
          <a:p>
            <a:pPr lvl="0"/>
            <a:r>
              <a:rPr lang="en-US" dirty="0"/>
              <a:t>Early Childhood (BS)</a:t>
            </a:r>
          </a:p>
          <a:p>
            <a:pPr lvl="0"/>
            <a:r>
              <a:rPr lang="en-US" dirty="0"/>
              <a:t>Economics (BS, minor, certificate)</a:t>
            </a:r>
          </a:p>
          <a:p>
            <a:pPr lvl="0"/>
            <a:r>
              <a:rPr lang="en-US" dirty="0"/>
              <a:t>Intervention Specialist (BS)</a:t>
            </a:r>
          </a:p>
          <a:p>
            <a:pPr lvl="0"/>
            <a:r>
              <a:rPr lang="en-US" dirty="0"/>
              <a:t>Middle Childhood (BA/BS)			</a:t>
            </a:r>
          </a:p>
          <a:p>
            <a:pPr lvl="0"/>
            <a:r>
              <a:rPr lang="en-US" dirty="0"/>
              <a:t>Second Language Education (minor)		</a:t>
            </a:r>
          </a:p>
          <a:p>
            <a:pPr lvl="0"/>
            <a:r>
              <a:rPr lang="en-US" dirty="0"/>
              <a:t>Wellness and Exercise Promotion (BS</a:t>
            </a:r>
            <a:r>
              <a:rPr lang="en-US" dirty="0" smtClean="0"/>
              <a:t>)</a:t>
            </a:r>
            <a:endParaRPr lang="en-US" dirty="0"/>
          </a:p>
        </p:txBody>
      </p:sp>
    </p:spTree>
    <p:extLst>
      <p:ext uri="{BB962C8B-B14F-4D97-AF65-F5344CB8AC3E}">
        <p14:creationId xmlns:p14="http://schemas.microsoft.com/office/powerpoint/2010/main" val="174515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997" y="1347537"/>
            <a:ext cx="9653782" cy="818148"/>
          </a:xfrm>
        </p:spPr>
        <p:txBody>
          <a:bodyPr>
            <a:normAutofit fontScale="90000"/>
          </a:bodyPr>
          <a:lstStyle/>
          <a:p>
            <a:r>
              <a:rPr lang="en-US" dirty="0" smtClean="0"/>
              <a:t>Where to Go for </a:t>
            </a:r>
            <a:r>
              <a:rPr lang="en-US" dirty="0"/>
              <a:t>Information? </a:t>
            </a:r>
            <a:r>
              <a:rPr lang="en-US" dirty="0" smtClean="0"/>
              <a:t> BLACKBOARD</a:t>
            </a:r>
            <a:br>
              <a:rPr lang="en-US" dirty="0" smtClean="0"/>
            </a:br>
            <a:r>
              <a:rPr lang="en-US" dirty="0" smtClean="0"/>
              <a:t> </a:t>
            </a:r>
            <a:br>
              <a:rPr lang="en-US" dirty="0" smtClean="0"/>
            </a:br>
            <a:endParaRPr lang="en-US" i="1" dirty="0"/>
          </a:p>
        </p:txBody>
      </p:sp>
      <p:sp>
        <p:nvSpPr>
          <p:cNvPr id="3" name="Content Placeholder 2"/>
          <p:cNvSpPr>
            <a:spLocks noGrp="1"/>
          </p:cNvSpPr>
          <p:nvPr>
            <p:ph idx="1"/>
          </p:nvPr>
        </p:nvSpPr>
        <p:spPr>
          <a:xfrm>
            <a:off x="677334" y="2513516"/>
            <a:ext cx="8596668" cy="2892674"/>
          </a:xfrm>
        </p:spPr>
        <p:txBody>
          <a:bodyPr>
            <a:normAutofit/>
          </a:bodyPr>
          <a:lstStyle/>
          <a:p>
            <a:r>
              <a:rPr lang="en-US" sz="2400" dirty="0" smtClean="0"/>
              <a:t>Go to “My Organizations” and enroll into “</a:t>
            </a:r>
            <a:r>
              <a:rPr lang="en-US" sz="2400" dirty="0" err="1" smtClean="0"/>
              <a:t>Taskstream</a:t>
            </a:r>
            <a:r>
              <a:rPr lang="en-US" sz="2400" dirty="0" smtClean="0"/>
              <a:t>”</a:t>
            </a:r>
          </a:p>
          <a:p>
            <a:endParaRPr lang="en-US" sz="2400" dirty="0" smtClean="0"/>
          </a:p>
          <a:p>
            <a:r>
              <a:rPr lang="en-US" sz="2400" dirty="0" smtClean="0"/>
              <a:t>Go to “Assess Programs/AMS”</a:t>
            </a:r>
          </a:p>
          <a:p>
            <a:endParaRPr lang="en-US" sz="2400" dirty="0" smtClean="0"/>
          </a:p>
          <a:p>
            <a:r>
              <a:rPr lang="en-US" sz="2400" dirty="0" smtClean="0"/>
              <a:t>Then go to folder “Curricular Program Assessment” </a:t>
            </a:r>
          </a:p>
        </p:txBody>
      </p:sp>
    </p:spTree>
    <p:extLst>
      <p:ext uri="{BB962C8B-B14F-4D97-AF65-F5344CB8AC3E}">
        <p14:creationId xmlns:p14="http://schemas.microsoft.com/office/powerpoint/2010/main" val="3964225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7091"/>
            <a:ext cx="8596668" cy="862940"/>
          </a:xfrm>
        </p:spPr>
        <p:txBody>
          <a:bodyPr/>
          <a:lstStyle/>
          <a:p>
            <a:r>
              <a:rPr lang="en-US" dirty="0" smtClean="0"/>
              <a:t>What’s new and different since 2015 . . . </a:t>
            </a:r>
            <a:endParaRPr lang="en-US" dirty="0"/>
          </a:p>
        </p:txBody>
      </p:sp>
      <p:sp>
        <p:nvSpPr>
          <p:cNvPr id="3" name="Content Placeholder 2"/>
          <p:cNvSpPr>
            <a:spLocks noGrp="1"/>
          </p:cNvSpPr>
          <p:nvPr>
            <p:ph idx="1"/>
          </p:nvPr>
        </p:nvSpPr>
        <p:spPr>
          <a:xfrm>
            <a:off x="677334" y="1382858"/>
            <a:ext cx="8596668" cy="5473984"/>
          </a:xfrm>
        </p:spPr>
        <p:txBody>
          <a:bodyPr>
            <a:normAutofit/>
          </a:bodyPr>
          <a:lstStyle/>
          <a:p>
            <a:r>
              <a:rPr lang="en-US" sz="2400" b="1" dirty="0" smtClean="0">
                <a:solidFill>
                  <a:schemeClr val="tx1"/>
                </a:solidFill>
              </a:rPr>
              <a:t>SCORING AND RUBRICS</a:t>
            </a:r>
          </a:p>
          <a:p>
            <a:pPr lvl="1"/>
            <a:r>
              <a:rPr lang="en-US" sz="2400" dirty="0" smtClean="0">
                <a:solidFill>
                  <a:schemeClr val="tx1"/>
                </a:solidFill>
              </a:rPr>
              <a:t>Meets, Meets with Concerns, Does </a:t>
            </a:r>
            <a:r>
              <a:rPr lang="en-US" sz="2400" dirty="0">
                <a:solidFill>
                  <a:schemeClr val="tx1"/>
                </a:solidFill>
              </a:rPr>
              <a:t>N</a:t>
            </a:r>
            <a:r>
              <a:rPr lang="en-US" sz="2400" dirty="0" smtClean="0">
                <a:solidFill>
                  <a:schemeClr val="tx1"/>
                </a:solidFill>
              </a:rPr>
              <a:t>ot Meet  (2,1,0)</a:t>
            </a:r>
          </a:p>
          <a:p>
            <a:pPr lvl="1"/>
            <a:r>
              <a:rPr lang="en-US" sz="2400" dirty="0" smtClean="0">
                <a:solidFill>
                  <a:schemeClr val="tx1"/>
                </a:solidFill>
              </a:rPr>
              <a:t>May result in lower average scores than 2015</a:t>
            </a:r>
          </a:p>
          <a:p>
            <a:pPr lvl="1"/>
            <a:endParaRPr lang="en-US" sz="2400" dirty="0" smtClean="0">
              <a:solidFill>
                <a:schemeClr val="tx1"/>
              </a:solidFill>
            </a:endParaRPr>
          </a:p>
          <a:p>
            <a:r>
              <a:rPr lang="en-US" sz="2400" b="1" dirty="0" smtClean="0">
                <a:solidFill>
                  <a:schemeClr val="tx1"/>
                </a:solidFill>
              </a:rPr>
              <a:t>CURRICULUM MAPPING</a:t>
            </a:r>
          </a:p>
          <a:p>
            <a:pPr lvl="1"/>
            <a:r>
              <a:rPr lang="en-US" sz="2400" dirty="0" smtClean="0">
                <a:solidFill>
                  <a:schemeClr val="tx1"/>
                </a:solidFill>
              </a:rPr>
              <a:t>Recommended in 2015 – Now Required – Knowledge, Skill, Disposition</a:t>
            </a:r>
          </a:p>
          <a:p>
            <a:pPr lvl="1"/>
            <a:endParaRPr lang="en-US" sz="2400" dirty="0" smtClean="0">
              <a:solidFill>
                <a:schemeClr val="tx1"/>
              </a:solidFill>
            </a:endParaRPr>
          </a:p>
          <a:p>
            <a:r>
              <a:rPr lang="en-US" sz="2400" b="1" i="1" dirty="0" smtClean="0">
                <a:solidFill>
                  <a:schemeClr val="tx1"/>
                </a:solidFill>
              </a:rPr>
              <a:t>PROGRAM SPECIFIC </a:t>
            </a:r>
            <a:r>
              <a:rPr lang="en-US" sz="2400" b="1" dirty="0" smtClean="0">
                <a:solidFill>
                  <a:schemeClr val="tx1"/>
                </a:solidFill>
              </a:rPr>
              <a:t>MISSION STATEMENT</a:t>
            </a:r>
          </a:p>
          <a:p>
            <a:pPr lvl="1"/>
            <a:r>
              <a:rPr lang="en-US" sz="2400" dirty="0">
                <a:solidFill>
                  <a:schemeClr val="tx1"/>
                </a:solidFill>
              </a:rPr>
              <a:t>Recommended in 2015 – Now Required</a:t>
            </a:r>
            <a:endParaRPr lang="en-US" sz="2400" dirty="0" smtClean="0">
              <a:solidFill>
                <a:schemeClr val="tx1"/>
              </a:solidFill>
            </a:endParaRPr>
          </a:p>
          <a:p>
            <a:pPr lvl="1"/>
            <a:endParaRPr lang="en-US" sz="1800" dirty="0" smtClean="0"/>
          </a:p>
          <a:p>
            <a:pPr lvl="1"/>
            <a:endParaRPr lang="en-US" sz="1800" dirty="0"/>
          </a:p>
        </p:txBody>
      </p:sp>
    </p:spTree>
    <p:extLst>
      <p:ext uri="{BB962C8B-B14F-4D97-AF65-F5344CB8AC3E}">
        <p14:creationId xmlns:p14="http://schemas.microsoft.com/office/powerpoint/2010/main" val="1704841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7091"/>
            <a:ext cx="8596668" cy="862940"/>
          </a:xfrm>
        </p:spPr>
        <p:txBody>
          <a:bodyPr/>
          <a:lstStyle/>
          <a:p>
            <a:r>
              <a:rPr lang="en-US" dirty="0" smtClean="0"/>
              <a:t>What’s new and different since 2015 . . . </a:t>
            </a:r>
            <a:endParaRPr lang="en-US" dirty="0"/>
          </a:p>
        </p:txBody>
      </p:sp>
      <p:sp>
        <p:nvSpPr>
          <p:cNvPr id="3" name="Content Placeholder 2"/>
          <p:cNvSpPr>
            <a:spLocks noGrp="1"/>
          </p:cNvSpPr>
          <p:nvPr>
            <p:ph idx="1"/>
          </p:nvPr>
        </p:nvSpPr>
        <p:spPr>
          <a:xfrm>
            <a:off x="677334" y="1185766"/>
            <a:ext cx="8596668" cy="5473984"/>
          </a:xfrm>
        </p:spPr>
        <p:txBody>
          <a:bodyPr>
            <a:normAutofit lnSpcReduction="10000"/>
          </a:bodyPr>
          <a:lstStyle/>
          <a:p>
            <a:r>
              <a:rPr lang="en-US" sz="2400" b="1" dirty="0" smtClean="0">
                <a:solidFill>
                  <a:schemeClr val="tx1"/>
                </a:solidFill>
              </a:rPr>
              <a:t>MINORS AND EMPHASIS AREAS</a:t>
            </a:r>
          </a:p>
          <a:p>
            <a:pPr lvl="1"/>
            <a:r>
              <a:rPr lang="en-US" sz="2400" dirty="0" smtClean="0">
                <a:solidFill>
                  <a:schemeClr val="tx1"/>
                </a:solidFill>
              </a:rPr>
              <a:t>If minor/s or emphasis areas are </a:t>
            </a:r>
            <a:r>
              <a:rPr lang="en-US" sz="2400" dirty="0">
                <a:solidFill>
                  <a:schemeClr val="tx1"/>
                </a:solidFill>
              </a:rPr>
              <a:t>embedded in </a:t>
            </a:r>
            <a:r>
              <a:rPr lang="en-US" sz="2400" dirty="0" smtClean="0">
                <a:solidFill>
                  <a:schemeClr val="tx1"/>
                </a:solidFill>
              </a:rPr>
              <a:t>a major and </a:t>
            </a:r>
            <a:r>
              <a:rPr lang="en-US" sz="2400" dirty="0">
                <a:solidFill>
                  <a:schemeClr val="tx1"/>
                </a:solidFill>
              </a:rPr>
              <a:t>share the same learning </a:t>
            </a:r>
            <a:r>
              <a:rPr lang="en-US" sz="2400" dirty="0" smtClean="0">
                <a:solidFill>
                  <a:schemeClr val="tx1"/>
                </a:solidFill>
              </a:rPr>
              <a:t>outcomes they </a:t>
            </a:r>
            <a:r>
              <a:rPr lang="en-US" sz="2400" dirty="0">
                <a:solidFill>
                  <a:schemeClr val="tx1"/>
                </a:solidFill>
              </a:rPr>
              <a:t>may be assessed within the </a:t>
            </a:r>
            <a:r>
              <a:rPr lang="en-US" sz="2400" dirty="0" smtClean="0">
                <a:solidFill>
                  <a:schemeClr val="tx1"/>
                </a:solidFill>
              </a:rPr>
              <a:t>major workspace. </a:t>
            </a:r>
          </a:p>
          <a:p>
            <a:pPr lvl="1"/>
            <a:r>
              <a:rPr lang="en-US" sz="2400" dirty="0" smtClean="0">
                <a:solidFill>
                  <a:schemeClr val="tx1"/>
                </a:solidFill>
              </a:rPr>
              <a:t>Complete the narrative </a:t>
            </a:r>
            <a:r>
              <a:rPr lang="en-US" sz="2400" dirty="0">
                <a:solidFill>
                  <a:schemeClr val="tx1"/>
                </a:solidFill>
              </a:rPr>
              <a:t>section </a:t>
            </a:r>
            <a:r>
              <a:rPr lang="en-US" sz="2400" dirty="0" smtClean="0">
                <a:solidFill>
                  <a:schemeClr val="tx1"/>
                </a:solidFill>
              </a:rPr>
              <a:t>for minor or emphasis area and guide reviewer to major</a:t>
            </a:r>
          </a:p>
          <a:p>
            <a:pPr lvl="1"/>
            <a:endParaRPr lang="en-US" sz="2400" dirty="0">
              <a:solidFill>
                <a:schemeClr val="tx1"/>
              </a:solidFill>
            </a:endParaRPr>
          </a:p>
          <a:p>
            <a:r>
              <a:rPr lang="en-US" sz="2400" b="1" dirty="0" smtClean="0">
                <a:solidFill>
                  <a:schemeClr val="tx1"/>
                </a:solidFill>
              </a:rPr>
              <a:t>AA’S AND CERTIFICATES</a:t>
            </a:r>
          </a:p>
          <a:p>
            <a:pPr lvl="1"/>
            <a:r>
              <a:rPr lang="en-US" sz="2400" b="1" dirty="0" smtClean="0">
                <a:solidFill>
                  <a:schemeClr val="tx1"/>
                </a:solidFill>
              </a:rPr>
              <a:t>If</a:t>
            </a:r>
            <a:r>
              <a:rPr lang="en-US" sz="2400" dirty="0" smtClean="0">
                <a:solidFill>
                  <a:schemeClr val="tx1"/>
                </a:solidFill>
              </a:rPr>
              <a:t> the </a:t>
            </a:r>
            <a:r>
              <a:rPr lang="en-US" sz="2400" dirty="0">
                <a:solidFill>
                  <a:schemeClr val="tx1"/>
                </a:solidFill>
              </a:rPr>
              <a:t>lower levels of the degree are embedded in the bachelor’s degree </a:t>
            </a:r>
            <a:r>
              <a:rPr lang="en-US" sz="2400" dirty="0" smtClean="0">
                <a:solidFill>
                  <a:schemeClr val="tx1"/>
                </a:solidFill>
              </a:rPr>
              <a:t>program and share the same learning outcomes, certificates and associate programs may be assessed within the bachelor’s degree</a:t>
            </a:r>
            <a:r>
              <a:rPr lang="en-US" sz="2400" dirty="0">
                <a:solidFill>
                  <a:schemeClr val="tx1"/>
                </a:solidFill>
              </a:rPr>
              <a:t> </a:t>
            </a:r>
            <a:r>
              <a:rPr lang="en-US" sz="2400" dirty="0" smtClean="0">
                <a:solidFill>
                  <a:schemeClr val="tx1"/>
                </a:solidFill>
              </a:rPr>
              <a:t>workspace.</a:t>
            </a:r>
          </a:p>
          <a:p>
            <a:pPr lvl="1"/>
            <a:r>
              <a:rPr lang="en-US" sz="2400" dirty="0">
                <a:solidFill>
                  <a:schemeClr val="tx1"/>
                </a:solidFill>
              </a:rPr>
              <a:t>Complete the narrative section for </a:t>
            </a:r>
            <a:r>
              <a:rPr lang="en-US" sz="2400" dirty="0" smtClean="0">
                <a:solidFill>
                  <a:schemeClr val="tx1"/>
                </a:solidFill>
              </a:rPr>
              <a:t>AA or certificate area </a:t>
            </a:r>
            <a:r>
              <a:rPr lang="en-US" sz="2400" dirty="0">
                <a:solidFill>
                  <a:schemeClr val="tx1"/>
                </a:solidFill>
              </a:rPr>
              <a:t>and guide reviewer to major</a:t>
            </a:r>
          </a:p>
          <a:p>
            <a:pPr lvl="1"/>
            <a:endParaRPr lang="en-US" dirty="0" smtClean="0">
              <a:solidFill>
                <a:schemeClr val="tx1"/>
              </a:solidFill>
            </a:endParaRPr>
          </a:p>
          <a:p>
            <a:pPr lvl="1"/>
            <a:endParaRPr lang="en-US" sz="1800" dirty="0" smtClean="0"/>
          </a:p>
          <a:p>
            <a:pPr lvl="1"/>
            <a:endParaRPr lang="en-US" sz="1800" dirty="0"/>
          </a:p>
        </p:txBody>
      </p:sp>
    </p:spTree>
    <p:extLst>
      <p:ext uri="{BB962C8B-B14F-4D97-AF65-F5344CB8AC3E}">
        <p14:creationId xmlns:p14="http://schemas.microsoft.com/office/powerpoint/2010/main" val="685025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1575"/>
          </a:xfrm>
          <a:noFill/>
        </p:spPr>
        <p:txBody>
          <a:bodyPr/>
          <a:lstStyle/>
          <a:p>
            <a:r>
              <a:rPr lang="en-US" smtClean="0"/>
              <a:t>Expedited Submission - </a:t>
            </a:r>
            <a:r>
              <a:rPr lang="en-US" dirty="0" smtClean="0"/>
              <a:t>We listened</a:t>
            </a:r>
            <a:endParaRPr lang="en-US" dirty="0"/>
          </a:p>
        </p:txBody>
      </p:sp>
      <p:sp>
        <p:nvSpPr>
          <p:cNvPr id="3" name="Content Placeholder 2"/>
          <p:cNvSpPr>
            <a:spLocks noGrp="1"/>
          </p:cNvSpPr>
          <p:nvPr>
            <p:ph idx="1"/>
          </p:nvPr>
        </p:nvSpPr>
        <p:spPr>
          <a:xfrm>
            <a:off x="260238" y="1467728"/>
            <a:ext cx="9575423" cy="5568462"/>
          </a:xfrm>
        </p:spPr>
        <p:txBody>
          <a:bodyPr>
            <a:normAutofit/>
          </a:bodyPr>
          <a:lstStyle/>
          <a:p>
            <a:pPr lvl="1"/>
            <a:r>
              <a:rPr lang="en-US" sz="2400" dirty="0" smtClean="0"/>
              <a:t>Eligible </a:t>
            </a:r>
            <a:r>
              <a:rPr lang="en-US" sz="2400" dirty="0"/>
              <a:t>academic </a:t>
            </a:r>
            <a:r>
              <a:rPr lang="en-US" sz="2400" dirty="0" smtClean="0"/>
              <a:t>programs will be required to:</a:t>
            </a:r>
          </a:p>
          <a:p>
            <a:pPr lvl="2"/>
            <a:r>
              <a:rPr lang="en-US" sz="2400" dirty="0"/>
              <a:t>C</a:t>
            </a:r>
            <a:r>
              <a:rPr lang="en-US" sz="2400" dirty="0" smtClean="0"/>
              <a:t>omplete the </a:t>
            </a:r>
            <a:r>
              <a:rPr lang="en-US" sz="2400" dirty="0"/>
              <a:t>narrative </a:t>
            </a:r>
            <a:r>
              <a:rPr lang="en-US" sz="2400" dirty="0" smtClean="0"/>
              <a:t>section </a:t>
            </a:r>
          </a:p>
          <a:p>
            <a:pPr lvl="2"/>
            <a:r>
              <a:rPr lang="en-US" sz="2400" dirty="0"/>
              <a:t>R</a:t>
            </a:r>
            <a:r>
              <a:rPr lang="en-US" sz="2400" dirty="0" smtClean="0"/>
              <a:t>eflect on the current status of actions plans created during the last assessment cycle</a:t>
            </a:r>
          </a:p>
          <a:p>
            <a:pPr lvl="2"/>
            <a:r>
              <a:rPr lang="en-US" sz="2400" dirty="0" smtClean="0"/>
              <a:t>Provide a program specific mission statement</a:t>
            </a:r>
          </a:p>
          <a:p>
            <a:pPr lvl="2"/>
            <a:r>
              <a:rPr lang="en-US" sz="2400" dirty="0" smtClean="0"/>
              <a:t>Provide appropriate curriculum map/s organized by Knowledge, Skills, and Dispositions </a:t>
            </a:r>
          </a:p>
          <a:p>
            <a:pPr lvl="2"/>
            <a:endParaRPr lang="en-US" sz="2400" dirty="0"/>
          </a:p>
          <a:p>
            <a:pPr lvl="1"/>
            <a:r>
              <a:rPr lang="en-US" sz="2400" dirty="0" smtClean="0"/>
              <a:t>It </a:t>
            </a:r>
            <a:r>
              <a:rPr lang="en-US" sz="2400" dirty="0"/>
              <a:t>is still the expectation of the Curricular Assessment Committee that academic programs will continuously collect and analyze assessment data. However, a full submission will not be required during every review cycle</a:t>
            </a:r>
            <a:r>
              <a:rPr lang="en-US" sz="2200" dirty="0"/>
              <a:t>. </a:t>
            </a:r>
            <a:endParaRPr lang="en-US" sz="2200" dirty="0" smtClean="0"/>
          </a:p>
          <a:p>
            <a:pPr marL="0" indent="0">
              <a:buNone/>
            </a:pPr>
            <a:endParaRPr lang="en-US" sz="2200" b="1" dirty="0" smtClean="0"/>
          </a:p>
        </p:txBody>
      </p:sp>
    </p:spTree>
    <p:extLst>
      <p:ext uri="{BB962C8B-B14F-4D97-AF65-F5344CB8AC3E}">
        <p14:creationId xmlns:p14="http://schemas.microsoft.com/office/powerpoint/2010/main" val="414849243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9513580A777148B8BBFC5DEB2F3C2B" ma:contentTypeVersion="2" ma:contentTypeDescription="Create a new document." ma:contentTypeScope="" ma:versionID="e4643ef6d436a45600404c6bba2d2d80">
  <xsd:schema xmlns:xsd="http://www.w3.org/2001/XMLSchema" xmlns:xs="http://www.w3.org/2001/XMLSchema" xmlns:p="http://schemas.microsoft.com/office/2006/metadata/properties" xmlns:ns2="881cbc62-9c94-4650-91c8-fbcdad032e96" targetNamespace="http://schemas.microsoft.com/office/2006/metadata/properties" ma:root="true" ma:fieldsID="f1051dfa0194e51f804a4a08af94aa3e" ns2:_="">
    <xsd:import namespace="881cbc62-9c94-4650-91c8-fbcdad032e96"/>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1cbc62-9c94-4650-91c8-fbcdad032e9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881cbc62-9c94-4650-91c8-fbcdad032e96">65M42YJNURMD-181750148-14</_dlc_DocId>
    <_dlc_DocIdUrl xmlns="881cbc62-9c94-4650-91c8-fbcdad032e96">
      <Url>https://www.findlay.edu/offices/academic/center-teaching-excellence/_layouts/15/DocIdRedir.aspx?ID=65M42YJNURMD-181750148-14</Url>
      <Description>65M42YJNURMD-181750148-14</Description>
    </_dlc_DocIdUrl>
  </documentManagement>
</p:properties>
</file>

<file path=customXml/itemProps1.xml><?xml version="1.0" encoding="utf-8"?>
<ds:datastoreItem xmlns:ds="http://schemas.openxmlformats.org/officeDocument/2006/customXml" ds:itemID="{D5BB517C-E7A5-4D31-8D68-2CC68CCAC563}"/>
</file>

<file path=customXml/itemProps2.xml><?xml version="1.0" encoding="utf-8"?>
<ds:datastoreItem xmlns:ds="http://schemas.openxmlformats.org/officeDocument/2006/customXml" ds:itemID="{8999EB8C-15AE-402A-8844-A033227A3DB4}"/>
</file>

<file path=customXml/itemProps3.xml><?xml version="1.0" encoding="utf-8"?>
<ds:datastoreItem xmlns:ds="http://schemas.openxmlformats.org/officeDocument/2006/customXml" ds:itemID="{AE07D7F4-32B7-4900-974C-9154CFDD4B29}"/>
</file>

<file path=customXml/itemProps4.xml><?xml version="1.0" encoding="utf-8"?>
<ds:datastoreItem xmlns:ds="http://schemas.openxmlformats.org/officeDocument/2006/customXml" ds:itemID="{E5F487F4-5108-4329-ABED-CB5893400864}"/>
</file>

<file path=docProps/app.xml><?xml version="1.0" encoding="utf-8"?>
<Properties xmlns="http://schemas.openxmlformats.org/officeDocument/2006/extended-properties" xmlns:vt="http://schemas.openxmlformats.org/officeDocument/2006/docPropsVTypes">
  <Template>Berlin</Template>
  <TotalTime>813</TotalTime>
  <Words>762</Words>
  <Application>Microsoft Office PowerPoint</Application>
  <PresentationFormat>Widescreen</PresentationFormat>
  <Paragraphs>161</Paragraphs>
  <Slides>15</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Trebuchet MS</vt:lpstr>
      <vt:lpstr>Wingdings</vt:lpstr>
      <vt:lpstr>Wingdings 3</vt:lpstr>
      <vt:lpstr>Facet</vt:lpstr>
      <vt:lpstr>All Things  Curricular Assessment </vt:lpstr>
      <vt:lpstr>Our Committee</vt:lpstr>
      <vt:lpstr>Review Teams 1-2</vt:lpstr>
      <vt:lpstr>Review Teams 3-4</vt:lpstr>
      <vt:lpstr>Review Teams 5-6</vt:lpstr>
      <vt:lpstr>Where to Go for Information?  BLACKBOARD   </vt:lpstr>
      <vt:lpstr>What’s new and different since 2015 . . . </vt:lpstr>
      <vt:lpstr>What’s new and different since 2015 . . . </vt:lpstr>
      <vt:lpstr>Expedited Submission - We listened</vt:lpstr>
      <vt:lpstr>Expedited Submission- How do you earn it?</vt:lpstr>
      <vt:lpstr>Workspace Facelift</vt:lpstr>
      <vt:lpstr>What’s the same . . .</vt:lpstr>
      <vt:lpstr>Work/Help Sessions in Learning Commons  Monday- Thursday, 3-5 pm  Dates:  </vt:lpstr>
      <vt:lpstr>Preliminary Advice</vt:lpstr>
      <vt:lpstr>And now .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Things Curricular Assessment</dc:title>
  <dc:creator>Nicole Diederich</dc:creator>
  <cp:lastModifiedBy>Joyce Lammers</cp:lastModifiedBy>
  <cp:revision>75</cp:revision>
  <dcterms:created xsi:type="dcterms:W3CDTF">2015-08-11T19:13:42Z</dcterms:created>
  <dcterms:modified xsi:type="dcterms:W3CDTF">2017-08-04T14:04:51Z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0x010100019513580A777148B8BBFC5DEB2F3C2B</vt:lpwstr>
  </property>
  <property fmtid="{D5CDD505-2E9C-101B-9397-08002B2CF9AE}" pid="3" name="_dlc_DocIdItemGuid">
    <vt:lpwstr>7199923a-78ca-43a3-b142-3a56d21fdaba</vt:lpwstr>
  </property>
</Properties>
</file>